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61" r:id="rId2"/>
    <p:sldId id="263" r:id="rId3"/>
    <p:sldId id="257" r:id="rId4"/>
    <p:sldId id="262" r:id="rId5"/>
    <p:sldId id="266" r:id="rId6"/>
    <p:sldId id="264" r:id="rId7"/>
    <p:sldId id="331" r:id="rId8"/>
    <p:sldId id="265" r:id="rId9"/>
    <p:sldId id="278" r:id="rId10"/>
    <p:sldId id="267" r:id="rId11"/>
    <p:sldId id="290" r:id="rId12"/>
    <p:sldId id="291" r:id="rId13"/>
    <p:sldId id="275" r:id="rId14"/>
    <p:sldId id="322" r:id="rId15"/>
    <p:sldId id="276" r:id="rId16"/>
    <p:sldId id="316" r:id="rId17"/>
    <p:sldId id="317" r:id="rId18"/>
    <p:sldId id="318" r:id="rId19"/>
    <p:sldId id="319" r:id="rId20"/>
    <p:sldId id="289" r:id="rId21"/>
    <p:sldId id="330" r:id="rId22"/>
    <p:sldId id="274" r:id="rId23"/>
    <p:sldId id="279" r:id="rId24"/>
    <p:sldId id="271" r:id="rId25"/>
    <p:sldId id="280" r:id="rId26"/>
    <p:sldId id="320" r:id="rId27"/>
    <p:sldId id="282" r:id="rId28"/>
    <p:sldId id="283" r:id="rId29"/>
    <p:sldId id="284" r:id="rId30"/>
    <p:sldId id="285" r:id="rId31"/>
    <p:sldId id="286" r:id="rId32"/>
    <p:sldId id="329" r:id="rId33"/>
    <p:sldId id="295" r:id="rId34"/>
    <p:sldId id="293" r:id="rId35"/>
    <p:sldId id="272" r:id="rId36"/>
    <p:sldId id="303" r:id="rId37"/>
    <p:sldId id="304" r:id="rId38"/>
    <p:sldId id="305" r:id="rId39"/>
    <p:sldId id="296" r:id="rId40"/>
    <p:sldId id="297" r:id="rId41"/>
    <p:sldId id="298" r:id="rId42"/>
    <p:sldId id="299" r:id="rId43"/>
    <p:sldId id="306" r:id="rId44"/>
    <p:sldId id="309" r:id="rId45"/>
    <p:sldId id="326" r:id="rId46"/>
    <p:sldId id="327" r:id="rId47"/>
    <p:sldId id="307" r:id="rId48"/>
    <p:sldId id="308" r:id="rId49"/>
    <p:sldId id="310" r:id="rId50"/>
    <p:sldId id="325" r:id="rId51"/>
    <p:sldId id="313" r:id="rId52"/>
    <p:sldId id="314" r:id="rId53"/>
    <p:sldId id="315" r:id="rId54"/>
    <p:sldId id="328" r:id="rId55"/>
    <p:sldId id="300" r:id="rId56"/>
    <p:sldId id="301" r:id="rId57"/>
    <p:sldId id="302" r:id="rId58"/>
    <p:sldId id="323" r:id="rId59"/>
    <p:sldId id="270" r:id="rId60"/>
    <p:sldId id="273" r:id="rId6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0" autoAdjust="0"/>
    <p:restoredTop sz="94660"/>
  </p:normalViewPr>
  <p:slideViewPr>
    <p:cSldViewPr snapToGrid="0">
      <p:cViewPr varScale="1">
        <p:scale>
          <a:sx n="72" d="100"/>
          <a:sy n="72" d="100"/>
        </p:scale>
        <p:origin x="540" y="72"/>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EF0361-4588-4B8C-AE30-E75FC2B44CFE}" type="datetimeFigureOut">
              <a:rPr lang="en-US" smtClean="0"/>
              <a:t>1/7/2017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2B63AB-3468-4144-8FAE-55594159100F}" type="slidenum">
              <a:rPr lang="en-US" smtClean="0"/>
              <a:t>‹#›</a:t>
            </a:fld>
            <a:endParaRPr lang="en-US"/>
          </a:p>
        </p:txBody>
      </p:sp>
    </p:spTree>
    <p:extLst>
      <p:ext uri="{BB962C8B-B14F-4D97-AF65-F5344CB8AC3E}">
        <p14:creationId xmlns:p14="http://schemas.microsoft.com/office/powerpoint/2010/main" val="362509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4168900-079D-4969-99F9-5CD04A7B44A3}" type="slidenum">
              <a:rPr lang="en-US" altLang="en-US"/>
              <a:pPr eaLnBrk="1" hangingPunct="1"/>
              <a:t>7</a:t>
            </a:fld>
            <a:endParaRPr lang="en-US" altLang="en-US"/>
          </a:p>
        </p:txBody>
      </p:sp>
      <p:sp>
        <p:nvSpPr>
          <p:cNvPr id="573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cs typeface="Arial" panose="020B0604020202020204" pitchFamily="34" charset="0"/>
            </a:endParaRPr>
          </a:p>
        </p:txBody>
      </p:sp>
    </p:spTree>
    <p:extLst>
      <p:ext uri="{BB962C8B-B14F-4D97-AF65-F5344CB8AC3E}">
        <p14:creationId xmlns:p14="http://schemas.microsoft.com/office/powerpoint/2010/main" val="1897194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B784A81-3673-4784-B183-7589817B5F0C}" type="slidenum">
              <a:rPr lang="en-US" altLang="en-US"/>
              <a:pPr eaLnBrk="1" hangingPunct="1"/>
              <a:t>21</a:t>
            </a:fld>
            <a:endParaRPr lang="en-US" altLang="en-US"/>
          </a:p>
        </p:txBody>
      </p:sp>
      <p:sp>
        <p:nvSpPr>
          <p:cNvPr id="665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cs typeface="Arial" panose="020B0604020202020204" pitchFamily="34" charset="0"/>
            </a:endParaRPr>
          </a:p>
        </p:txBody>
      </p:sp>
    </p:spTree>
    <p:extLst>
      <p:ext uri="{BB962C8B-B14F-4D97-AF65-F5344CB8AC3E}">
        <p14:creationId xmlns:p14="http://schemas.microsoft.com/office/powerpoint/2010/main" val="112309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bwMode="auto">
          <a:xfrm>
            <a:off x="393700" y="692150"/>
            <a:ext cx="6070600" cy="34163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30869246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A063751A-2B31-4791-96D1-EEEDFAF9436B}" type="slidenum">
              <a:rPr lang="en-US" smtClean="0"/>
              <a:pPr/>
              <a:t>24</a:t>
            </a:fld>
            <a:endParaRPr lang="en-US"/>
          </a:p>
        </p:txBody>
      </p:sp>
      <p:sp>
        <p:nvSpPr>
          <p:cNvPr id="1034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34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Tree>
    <p:extLst>
      <p:ext uri="{BB962C8B-B14F-4D97-AF65-F5344CB8AC3E}">
        <p14:creationId xmlns:p14="http://schemas.microsoft.com/office/powerpoint/2010/main" val="2178511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3CC3341-8737-43AD-8EBA-D65865AC6E04}" type="slidenum">
              <a:rPr lang="en-US" altLang="en-US"/>
              <a:pPr eaLnBrk="1" hangingPunct="1"/>
              <a:t>32</a:t>
            </a:fld>
            <a:endParaRPr lang="en-US" altLang="en-US"/>
          </a:p>
        </p:txBody>
      </p:sp>
      <p:sp>
        <p:nvSpPr>
          <p:cNvPr id="675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cs typeface="Arial" panose="020B0604020202020204" pitchFamily="34" charset="0"/>
            </a:endParaRPr>
          </a:p>
        </p:txBody>
      </p:sp>
    </p:spTree>
    <p:extLst>
      <p:ext uri="{BB962C8B-B14F-4D97-AF65-F5344CB8AC3E}">
        <p14:creationId xmlns:p14="http://schemas.microsoft.com/office/powerpoint/2010/main" val="7633865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B2008F35-4DBD-4FF1-9C4C-6AE7430FF11B}" type="slidenum">
              <a:rPr lang="en-US" smtClean="0"/>
              <a:pPr/>
              <a:t>59</a:t>
            </a:fld>
            <a:endParaRPr lang="en-US"/>
          </a:p>
        </p:txBody>
      </p:sp>
      <p:sp>
        <p:nvSpPr>
          <p:cNvPr id="1024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0240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cs typeface="Arial" pitchFamily="34" charset="0"/>
            </a:endParaRPr>
          </a:p>
        </p:txBody>
      </p:sp>
    </p:spTree>
    <p:extLst>
      <p:ext uri="{BB962C8B-B14F-4D97-AF65-F5344CB8AC3E}">
        <p14:creationId xmlns:p14="http://schemas.microsoft.com/office/powerpoint/2010/main" val="1873042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C31ABC8-3394-4B01-B0D4-BAA6749CEDB3}" type="datetimeFigureOut">
              <a:rPr lang="en-US" smtClean="0"/>
              <a:t>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4CE39-110D-4C8A-A67E-FCAB24FF8AE6}" type="slidenum">
              <a:rPr lang="en-US" smtClean="0"/>
              <a:t>‹#›</a:t>
            </a:fld>
            <a:endParaRPr lang="en-US"/>
          </a:p>
        </p:txBody>
      </p:sp>
    </p:spTree>
    <p:extLst>
      <p:ext uri="{BB962C8B-B14F-4D97-AF65-F5344CB8AC3E}">
        <p14:creationId xmlns:p14="http://schemas.microsoft.com/office/powerpoint/2010/main" val="1936858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31ABC8-3394-4B01-B0D4-BAA6749CEDB3}" type="datetimeFigureOut">
              <a:rPr lang="en-US" smtClean="0"/>
              <a:t>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4CE39-110D-4C8A-A67E-FCAB24FF8AE6}" type="slidenum">
              <a:rPr lang="en-US" smtClean="0"/>
              <a:t>‹#›</a:t>
            </a:fld>
            <a:endParaRPr lang="en-US"/>
          </a:p>
        </p:txBody>
      </p:sp>
    </p:spTree>
    <p:extLst>
      <p:ext uri="{BB962C8B-B14F-4D97-AF65-F5344CB8AC3E}">
        <p14:creationId xmlns:p14="http://schemas.microsoft.com/office/powerpoint/2010/main" val="202531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31ABC8-3394-4B01-B0D4-BAA6749CEDB3}" type="datetimeFigureOut">
              <a:rPr lang="en-US" smtClean="0"/>
              <a:t>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4CE39-110D-4C8A-A67E-FCAB24FF8AE6}" type="slidenum">
              <a:rPr lang="en-US" smtClean="0"/>
              <a:t>‹#›</a:t>
            </a:fld>
            <a:endParaRPr lang="en-US"/>
          </a:p>
        </p:txBody>
      </p:sp>
    </p:spTree>
    <p:extLst>
      <p:ext uri="{BB962C8B-B14F-4D97-AF65-F5344CB8AC3E}">
        <p14:creationId xmlns:p14="http://schemas.microsoft.com/office/powerpoint/2010/main" val="35240827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381000"/>
            <a:ext cx="10668000" cy="838200"/>
          </a:xfrm>
        </p:spPr>
        <p:txBody>
          <a:bodyPr/>
          <a:lstStyle/>
          <a:p>
            <a:r>
              <a:rPr lang="en-US"/>
              <a:t>Click to edit Master title style</a:t>
            </a:r>
          </a:p>
        </p:txBody>
      </p:sp>
      <p:sp>
        <p:nvSpPr>
          <p:cNvPr id="3" name="Text Placeholder 2"/>
          <p:cNvSpPr>
            <a:spLocks noGrp="1"/>
          </p:cNvSpPr>
          <p:nvPr>
            <p:ph type="body" sz="half" idx="1"/>
          </p:nvPr>
        </p:nvSpPr>
        <p:spPr>
          <a:xfrm>
            <a:off x="914400" y="1295400"/>
            <a:ext cx="50800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295400"/>
            <a:ext cx="50800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197600" y="3695700"/>
            <a:ext cx="5080000" cy="2247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508000" y="6015038"/>
            <a:ext cx="2540000" cy="457200"/>
          </a:xfrm>
        </p:spPr>
        <p:txBody>
          <a:bodyPr/>
          <a:lstStyle>
            <a:lvl1pPr>
              <a:defRPr/>
            </a:lvl1pPr>
          </a:lstStyle>
          <a:p>
            <a:pPr>
              <a:defRPr/>
            </a:pPr>
            <a:endParaRPr lang="en-US"/>
          </a:p>
        </p:txBody>
      </p:sp>
      <p:sp>
        <p:nvSpPr>
          <p:cNvPr id="7" name="Footer Placeholder 6"/>
          <p:cNvSpPr>
            <a:spLocks noGrp="1"/>
          </p:cNvSpPr>
          <p:nvPr>
            <p:ph type="ftr" sz="quarter" idx="11"/>
          </p:nvPr>
        </p:nvSpPr>
        <p:spPr>
          <a:xfrm>
            <a:off x="4165600" y="6015038"/>
            <a:ext cx="3860800" cy="457200"/>
          </a:xfrm>
        </p:spPr>
        <p:txBody>
          <a:bodyPr/>
          <a:lstStyle>
            <a:lvl1pPr>
              <a:defRPr/>
            </a:lvl1pPr>
          </a:lstStyle>
          <a:p>
            <a:pPr>
              <a:defRPr/>
            </a:pPr>
            <a:endParaRPr lang="en-US"/>
          </a:p>
        </p:txBody>
      </p:sp>
      <p:sp>
        <p:nvSpPr>
          <p:cNvPr id="8" name="Slide Number Placeholder 7"/>
          <p:cNvSpPr>
            <a:spLocks noGrp="1"/>
          </p:cNvSpPr>
          <p:nvPr>
            <p:ph type="sldNum" sz="quarter" idx="12"/>
          </p:nvPr>
        </p:nvSpPr>
        <p:spPr>
          <a:xfrm>
            <a:off x="9144000" y="6015038"/>
            <a:ext cx="2540000" cy="457200"/>
          </a:xfrm>
        </p:spPr>
        <p:txBody>
          <a:bodyPr/>
          <a:lstStyle>
            <a:lvl1pPr>
              <a:defRPr/>
            </a:lvl1pPr>
          </a:lstStyle>
          <a:p>
            <a:pPr>
              <a:defRPr/>
            </a:pPr>
            <a:fld id="{F9386E3A-5AC7-46AE-BB2D-71F46DB92C30}" type="slidenum">
              <a:rPr lang="en-US"/>
              <a:pPr>
                <a:defRPr/>
              </a:pPr>
              <a:t>‹#›</a:t>
            </a:fld>
            <a:endParaRPr lang="en-US"/>
          </a:p>
        </p:txBody>
      </p:sp>
    </p:spTree>
    <p:extLst>
      <p:ext uri="{BB962C8B-B14F-4D97-AF65-F5344CB8AC3E}">
        <p14:creationId xmlns:p14="http://schemas.microsoft.com/office/powerpoint/2010/main" val="38367880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277813"/>
            <a:ext cx="10972800" cy="1143000"/>
          </a:xfrm>
        </p:spPr>
        <p:txBody>
          <a:bodyPr/>
          <a:lstStyle/>
          <a:p>
            <a:r>
              <a:rPr lang="en-US"/>
              <a:t>Click to edit Master title style</a:t>
            </a:r>
          </a:p>
        </p:txBody>
      </p:sp>
      <p:sp>
        <p:nvSpPr>
          <p:cNvPr id="3" name="Content Placeholder 2"/>
          <p:cNvSpPr>
            <a:spLocks noGrp="1"/>
          </p:cNvSpPr>
          <p:nvPr>
            <p:ph sz="quarter" idx="1"/>
          </p:nvPr>
        </p:nvSpPr>
        <p:spPr>
          <a:xfrm>
            <a:off x="609600" y="1600201"/>
            <a:ext cx="53848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197600" y="1600201"/>
            <a:ext cx="53848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09600" y="3941763"/>
            <a:ext cx="53848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7600" y="3941763"/>
            <a:ext cx="53848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09600" y="6243638"/>
            <a:ext cx="2844800" cy="457200"/>
          </a:xfrm>
        </p:spPr>
        <p:txBody>
          <a:bodyPr/>
          <a:lstStyle>
            <a:lvl1pPr>
              <a:defRPr/>
            </a:lvl1pPr>
          </a:lstStyle>
          <a:p>
            <a:pPr>
              <a:defRPr/>
            </a:pPr>
            <a:endParaRPr lang="en-US"/>
          </a:p>
        </p:txBody>
      </p:sp>
      <p:sp>
        <p:nvSpPr>
          <p:cNvPr id="8" name="Footer Placeholder 7"/>
          <p:cNvSpPr>
            <a:spLocks noGrp="1"/>
          </p:cNvSpPr>
          <p:nvPr>
            <p:ph type="ftr" sz="quarter" idx="11"/>
          </p:nvPr>
        </p:nvSpPr>
        <p:spPr>
          <a:xfrm>
            <a:off x="4165600" y="6248400"/>
            <a:ext cx="3860800" cy="457200"/>
          </a:xfrm>
        </p:spPr>
        <p:txBody>
          <a:bodyPr/>
          <a:lstStyle>
            <a:lvl1pPr>
              <a:defRPr/>
            </a:lvl1pPr>
          </a:lstStyle>
          <a:p>
            <a:pPr>
              <a:defRPr/>
            </a:pPr>
            <a:endParaRPr lang="en-US"/>
          </a:p>
        </p:txBody>
      </p:sp>
      <p:sp>
        <p:nvSpPr>
          <p:cNvPr id="9" name="Slide Number Placeholder 8"/>
          <p:cNvSpPr>
            <a:spLocks noGrp="1"/>
          </p:cNvSpPr>
          <p:nvPr>
            <p:ph type="sldNum" sz="quarter" idx="12"/>
          </p:nvPr>
        </p:nvSpPr>
        <p:spPr>
          <a:xfrm>
            <a:off x="8737600" y="6243638"/>
            <a:ext cx="2844800" cy="457200"/>
          </a:xfrm>
        </p:spPr>
        <p:txBody>
          <a:bodyPr/>
          <a:lstStyle>
            <a:lvl1pPr>
              <a:defRPr/>
            </a:lvl1pPr>
          </a:lstStyle>
          <a:p>
            <a:pPr>
              <a:defRPr/>
            </a:pPr>
            <a:fld id="{2F86F0E8-8801-44DB-A718-56F0EBF559AC}" type="slidenum">
              <a:rPr lang="en-US"/>
              <a:pPr>
                <a:defRPr/>
              </a:pPr>
              <a:t>‹#›</a:t>
            </a:fld>
            <a:endParaRPr lang="en-US"/>
          </a:p>
        </p:txBody>
      </p:sp>
    </p:spTree>
    <p:extLst>
      <p:ext uri="{BB962C8B-B14F-4D97-AF65-F5344CB8AC3E}">
        <p14:creationId xmlns:p14="http://schemas.microsoft.com/office/powerpoint/2010/main" val="8976802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243638"/>
            <a:ext cx="28448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8737600" y="6243638"/>
            <a:ext cx="2844800" cy="457200"/>
          </a:xfrm>
        </p:spPr>
        <p:txBody>
          <a:bodyPr/>
          <a:lstStyle>
            <a:lvl1pPr>
              <a:defRPr/>
            </a:lvl1pPr>
          </a:lstStyle>
          <a:p>
            <a:fld id="{5C1D7E75-26E9-46A2-975B-C61AA23DCA98}" type="slidenum">
              <a:rPr lang="en-US" altLang="en-US"/>
              <a:pPr/>
              <a:t>‹#›</a:t>
            </a:fld>
            <a:endParaRPr lang="en-US" altLang="en-US"/>
          </a:p>
        </p:txBody>
      </p:sp>
    </p:spTree>
    <p:extLst>
      <p:ext uri="{BB962C8B-B14F-4D97-AF65-F5344CB8AC3E}">
        <p14:creationId xmlns:p14="http://schemas.microsoft.com/office/powerpoint/2010/main" val="23444846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
          <p:cNvSpPr>
            <a:spLocks noGrp="1"/>
          </p:cNvSpPr>
          <p:nvPr>
            <p:ph type="dt" sz="half" idx="10"/>
          </p:nvPr>
        </p:nvSpPr>
        <p:spPr>
          <a:xfrm>
            <a:off x="609600" y="6245225"/>
            <a:ext cx="2844800" cy="476250"/>
          </a:xfrm>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8737600" y="6245225"/>
            <a:ext cx="2844800" cy="476250"/>
          </a:xfrm>
        </p:spPr>
        <p:txBody>
          <a:bodyPr/>
          <a:lstStyle>
            <a:lvl1pPr>
              <a:defRPr/>
            </a:lvl1pPr>
          </a:lstStyle>
          <a:p>
            <a:fld id="{1E02D489-4BD6-44E7-B88C-DE5A3BFD557D}" type="slidenum">
              <a:rPr lang="fa-IR" altLang="en-US"/>
              <a:pPr/>
              <a:t>‹#›</a:t>
            </a:fld>
            <a:endParaRPr lang="en-US" altLang="en-US"/>
          </a:p>
        </p:txBody>
      </p:sp>
    </p:spTree>
    <p:extLst>
      <p:ext uri="{BB962C8B-B14F-4D97-AF65-F5344CB8AC3E}">
        <p14:creationId xmlns:p14="http://schemas.microsoft.com/office/powerpoint/2010/main" val="1696442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31ABC8-3394-4B01-B0D4-BAA6749CEDB3}" type="datetimeFigureOut">
              <a:rPr lang="en-US" smtClean="0"/>
              <a:t>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4CE39-110D-4C8A-A67E-FCAB24FF8AE6}" type="slidenum">
              <a:rPr lang="en-US" smtClean="0"/>
              <a:t>‹#›</a:t>
            </a:fld>
            <a:endParaRPr lang="en-US"/>
          </a:p>
        </p:txBody>
      </p:sp>
    </p:spTree>
    <p:extLst>
      <p:ext uri="{BB962C8B-B14F-4D97-AF65-F5344CB8AC3E}">
        <p14:creationId xmlns:p14="http://schemas.microsoft.com/office/powerpoint/2010/main" val="2306408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C31ABC8-3394-4B01-B0D4-BAA6749CEDB3}" type="datetimeFigureOut">
              <a:rPr lang="en-US" smtClean="0"/>
              <a:t>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4CE39-110D-4C8A-A67E-FCAB24FF8AE6}" type="slidenum">
              <a:rPr lang="en-US" smtClean="0"/>
              <a:t>‹#›</a:t>
            </a:fld>
            <a:endParaRPr lang="en-US"/>
          </a:p>
        </p:txBody>
      </p:sp>
    </p:spTree>
    <p:extLst>
      <p:ext uri="{BB962C8B-B14F-4D97-AF65-F5344CB8AC3E}">
        <p14:creationId xmlns:p14="http://schemas.microsoft.com/office/powerpoint/2010/main" val="360259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31ABC8-3394-4B01-B0D4-BAA6749CEDB3}" type="datetimeFigureOut">
              <a:rPr lang="en-US" smtClean="0"/>
              <a:t>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4CE39-110D-4C8A-A67E-FCAB24FF8AE6}" type="slidenum">
              <a:rPr lang="en-US" smtClean="0"/>
              <a:t>‹#›</a:t>
            </a:fld>
            <a:endParaRPr lang="en-US"/>
          </a:p>
        </p:txBody>
      </p:sp>
    </p:spTree>
    <p:extLst>
      <p:ext uri="{BB962C8B-B14F-4D97-AF65-F5344CB8AC3E}">
        <p14:creationId xmlns:p14="http://schemas.microsoft.com/office/powerpoint/2010/main" val="3792957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C31ABC8-3394-4B01-B0D4-BAA6749CEDB3}" type="datetimeFigureOut">
              <a:rPr lang="en-US" smtClean="0"/>
              <a:t>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B4CE39-110D-4C8A-A67E-FCAB24FF8AE6}" type="slidenum">
              <a:rPr lang="en-US" smtClean="0"/>
              <a:t>‹#›</a:t>
            </a:fld>
            <a:endParaRPr lang="en-US"/>
          </a:p>
        </p:txBody>
      </p:sp>
    </p:spTree>
    <p:extLst>
      <p:ext uri="{BB962C8B-B14F-4D97-AF65-F5344CB8AC3E}">
        <p14:creationId xmlns:p14="http://schemas.microsoft.com/office/powerpoint/2010/main" val="3423178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C31ABC8-3394-4B01-B0D4-BAA6749CEDB3}" type="datetimeFigureOut">
              <a:rPr lang="en-US" smtClean="0"/>
              <a:t>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B4CE39-110D-4C8A-A67E-FCAB24FF8AE6}" type="slidenum">
              <a:rPr lang="en-US" smtClean="0"/>
              <a:t>‹#›</a:t>
            </a:fld>
            <a:endParaRPr lang="en-US"/>
          </a:p>
        </p:txBody>
      </p:sp>
    </p:spTree>
    <p:extLst>
      <p:ext uri="{BB962C8B-B14F-4D97-AF65-F5344CB8AC3E}">
        <p14:creationId xmlns:p14="http://schemas.microsoft.com/office/powerpoint/2010/main" val="181986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31ABC8-3394-4B01-B0D4-BAA6749CEDB3}" type="datetimeFigureOut">
              <a:rPr lang="en-US" smtClean="0"/>
              <a:t>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B4CE39-110D-4C8A-A67E-FCAB24FF8AE6}" type="slidenum">
              <a:rPr lang="en-US" smtClean="0"/>
              <a:t>‹#›</a:t>
            </a:fld>
            <a:endParaRPr lang="en-US"/>
          </a:p>
        </p:txBody>
      </p:sp>
    </p:spTree>
    <p:extLst>
      <p:ext uri="{BB962C8B-B14F-4D97-AF65-F5344CB8AC3E}">
        <p14:creationId xmlns:p14="http://schemas.microsoft.com/office/powerpoint/2010/main" val="678138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C31ABC8-3394-4B01-B0D4-BAA6749CEDB3}" type="datetimeFigureOut">
              <a:rPr lang="en-US" smtClean="0"/>
              <a:t>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4CE39-110D-4C8A-A67E-FCAB24FF8AE6}" type="slidenum">
              <a:rPr lang="en-US" smtClean="0"/>
              <a:t>‹#›</a:t>
            </a:fld>
            <a:endParaRPr lang="en-US"/>
          </a:p>
        </p:txBody>
      </p:sp>
    </p:spTree>
    <p:extLst>
      <p:ext uri="{BB962C8B-B14F-4D97-AF65-F5344CB8AC3E}">
        <p14:creationId xmlns:p14="http://schemas.microsoft.com/office/powerpoint/2010/main" val="3437202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C31ABC8-3394-4B01-B0D4-BAA6749CEDB3}" type="datetimeFigureOut">
              <a:rPr lang="en-US" smtClean="0"/>
              <a:t>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4CE39-110D-4C8A-A67E-FCAB24FF8AE6}" type="slidenum">
              <a:rPr lang="en-US" smtClean="0"/>
              <a:t>‹#›</a:t>
            </a:fld>
            <a:endParaRPr lang="en-US"/>
          </a:p>
        </p:txBody>
      </p:sp>
    </p:spTree>
    <p:extLst>
      <p:ext uri="{BB962C8B-B14F-4D97-AF65-F5344CB8AC3E}">
        <p14:creationId xmlns:p14="http://schemas.microsoft.com/office/powerpoint/2010/main" val="1972495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31ABC8-3394-4B01-B0D4-BAA6749CEDB3}" type="datetimeFigureOut">
              <a:rPr lang="en-US" smtClean="0"/>
              <a:t>1/7/2017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B4CE39-110D-4C8A-A67E-FCAB24FF8AE6}" type="slidenum">
              <a:rPr lang="en-US" smtClean="0"/>
              <a:t>‹#›</a:t>
            </a:fld>
            <a:endParaRPr lang="en-US"/>
          </a:p>
        </p:txBody>
      </p:sp>
    </p:spTree>
    <p:extLst>
      <p:ext uri="{BB962C8B-B14F-4D97-AF65-F5344CB8AC3E}">
        <p14:creationId xmlns:p14="http://schemas.microsoft.com/office/powerpoint/2010/main" val="1939220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notesSlide" Target="../notesSlides/notesSlide2.xml"/><Relationship Id="rId1" Type="http://schemas.openxmlformats.org/officeDocument/2006/relationships/slideLayout" Target="../slideLayouts/slideLayout14.xml"/><Relationship Id="rId4" Type="http://schemas.openxmlformats.org/officeDocument/2006/relationships/image" Target="../media/image2.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6.xml"/><Relationship Id="rId1" Type="http://schemas.openxmlformats.org/officeDocument/2006/relationships/slideLayout" Target="../slideLayouts/slideLayout12.xml"/><Relationship Id="rId4" Type="http://schemas.openxmlformats.org/officeDocument/2006/relationships/image" Target="../media/image6.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25.xml"/><Relationship Id="rId7"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5.xml"/><Relationship Id="rId6" Type="http://schemas.openxmlformats.org/officeDocument/2006/relationships/slide" Target="slide28.xml"/><Relationship Id="rId5" Type="http://schemas.openxmlformats.org/officeDocument/2006/relationships/slide" Target="slide11.xml"/><Relationship Id="rId4" Type="http://schemas.openxmlformats.org/officeDocument/2006/relationships/slide" Target="slide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rtl="1"/>
            <a:r>
              <a:rPr lang="ar-SA" b="1" u="sng" dirty="0"/>
              <a:t>محیط های موثر در تقویت تاب آوری</a:t>
            </a:r>
            <a:endParaRPr lang="en-US" dirty="0"/>
          </a:p>
        </p:txBody>
      </p:sp>
      <p:sp>
        <p:nvSpPr>
          <p:cNvPr id="5" name="TextBox 4"/>
          <p:cNvSpPr txBox="1"/>
          <p:nvPr/>
        </p:nvSpPr>
        <p:spPr>
          <a:xfrm>
            <a:off x="2940837" y="4640279"/>
            <a:ext cx="6544816" cy="1323439"/>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fa-IR" sz="4000" dirty="0"/>
              <a:t>کلینیک روانپزشکی دکتر رابرت فرنام</a:t>
            </a:r>
          </a:p>
          <a:p>
            <a:pPr algn="ctr"/>
            <a:r>
              <a:rPr lang="fa-IR" sz="4000" dirty="0"/>
              <a:t>شیراز- دی ماه 1395 </a:t>
            </a:r>
          </a:p>
        </p:txBody>
      </p:sp>
    </p:spTree>
    <p:extLst>
      <p:ext uri="{BB962C8B-B14F-4D97-AF65-F5344CB8AC3E}">
        <p14:creationId xmlns:p14="http://schemas.microsoft.com/office/powerpoint/2010/main" val="3919019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فرایند های محافظتي:</a:t>
            </a:r>
            <a:endParaRPr lang="en-US" dirty="0"/>
          </a:p>
        </p:txBody>
      </p:sp>
      <p:sp>
        <p:nvSpPr>
          <p:cNvPr id="3" name="Content Placeholder 2"/>
          <p:cNvSpPr>
            <a:spLocks noGrp="1"/>
          </p:cNvSpPr>
          <p:nvPr>
            <p:ph idx="1"/>
          </p:nvPr>
        </p:nvSpPr>
        <p:spPr/>
        <p:txBody>
          <a:bodyPr/>
          <a:lstStyle/>
          <a:p>
            <a:pPr algn="r" rtl="1"/>
            <a:r>
              <a:rPr lang="ar-SA" sz="4000" dirty="0"/>
              <a:t>اشاره به </a:t>
            </a:r>
            <a:r>
              <a:rPr lang="fa-IR" sz="4000" b="1" dirty="0"/>
              <a:t>فرایند هایی </a:t>
            </a:r>
            <a:r>
              <a:rPr lang="ar-SA" sz="4000" dirty="0"/>
              <a:t>محيط دارد كه باعث </a:t>
            </a:r>
            <a:r>
              <a:rPr lang="ar-SA" sz="4000" b="1" dirty="0"/>
              <a:t>تغيير يا حتي به عكس شدن </a:t>
            </a:r>
            <a:r>
              <a:rPr lang="ar-SA" sz="4000" u="sng" dirty="0">
                <a:solidFill>
                  <a:srgbClr val="C00000"/>
                </a:solidFill>
              </a:rPr>
              <a:t>برآمدهاي بالقوة منفي </a:t>
            </a:r>
            <a:r>
              <a:rPr lang="ar-SA" sz="4000" dirty="0"/>
              <a:t>شده و افراد را قادر مي‌سازند تا پيامدهاي پيشامدهاي ناگوار را در </a:t>
            </a:r>
            <a:r>
              <a:rPr lang="ar-SA" sz="4000" b="1" u="sng" dirty="0">
                <a:solidFill>
                  <a:srgbClr val="C00000"/>
                </a:solidFill>
              </a:rPr>
              <a:t>جهتي مثبت </a:t>
            </a:r>
            <a:r>
              <a:rPr lang="ar-SA" sz="4000" dirty="0"/>
              <a:t>تغيير دهند</a:t>
            </a:r>
            <a:endParaRPr lang="en-US" sz="4000" dirty="0"/>
          </a:p>
          <a:p>
            <a:pPr marL="514350" indent="-514350" algn="r" rtl="1">
              <a:buFont typeface="+mj-lt"/>
              <a:buAutoNum type="arabicPeriod"/>
            </a:pPr>
            <a:r>
              <a:rPr lang="ar-SA" b="1" dirty="0"/>
              <a:t>ويژگي‌ها</a:t>
            </a:r>
            <a:endParaRPr lang="fa-IR" b="1" dirty="0"/>
          </a:p>
          <a:p>
            <a:pPr marL="514350" indent="-514350" algn="r" rtl="1">
              <a:buFont typeface="+mj-lt"/>
              <a:buAutoNum type="arabicPeriod"/>
            </a:pPr>
            <a:r>
              <a:rPr lang="ar-SA" b="1" dirty="0"/>
              <a:t>روش ها </a:t>
            </a:r>
            <a:endParaRPr lang="fa-IR" b="1" dirty="0"/>
          </a:p>
          <a:p>
            <a:pPr marL="514350" indent="-514350" algn="r" rtl="1">
              <a:buFont typeface="+mj-lt"/>
              <a:buAutoNum type="arabicPeriod"/>
            </a:pPr>
            <a:r>
              <a:rPr lang="ar-SA" b="1" dirty="0"/>
              <a:t>فرایند ها</a:t>
            </a:r>
            <a:endParaRPr lang="en-US" dirty="0"/>
          </a:p>
        </p:txBody>
      </p:sp>
    </p:spTree>
    <p:extLst>
      <p:ext uri="{BB962C8B-B14F-4D97-AF65-F5344CB8AC3E}">
        <p14:creationId xmlns:p14="http://schemas.microsoft.com/office/powerpoint/2010/main" val="43427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نکته جالب و مهم</a:t>
            </a:r>
            <a:endParaRPr lang="en-US" dirty="0"/>
          </a:p>
        </p:txBody>
      </p:sp>
      <p:sp>
        <p:nvSpPr>
          <p:cNvPr id="3" name="Content Placeholder 2"/>
          <p:cNvSpPr>
            <a:spLocks noGrp="1"/>
          </p:cNvSpPr>
          <p:nvPr>
            <p:ph idx="1"/>
          </p:nvPr>
        </p:nvSpPr>
        <p:spPr/>
        <p:txBody>
          <a:bodyPr/>
          <a:lstStyle/>
          <a:p>
            <a:pPr algn="r" rtl="1"/>
            <a:r>
              <a:rPr lang="ar-SA" dirty="0"/>
              <a:t>هيچ اهميتي ندارد كه</a:t>
            </a:r>
            <a:r>
              <a:rPr lang="fa-IR" dirty="0"/>
              <a:t>:</a:t>
            </a:r>
          </a:p>
          <a:p>
            <a:pPr marL="514350" indent="-514350" algn="r" rtl="1">
              <a:buFont typeface="+mj-lt"/>
              <a:buAutoNum type="arabicPeriod"/>
            </a:pPr>
            <a:r>
              <a:rPr lang="ar-SA" dirty="0"/>
              <a:t> ما </a:t>
            </a:r>
            <a:r>
              <a:rPr lang="ar-SA" b="1" u="sng" dirty="0"/>
              <a:t>چه موضوعي </a:t>
            </a:r>
            <a:r>
              <a:rPr lang="ar-SA" dirty="0"/>
              <a:t>را به نوجوان آموزش مي‌دهيم</a:t>
            </a:r>
            <a:endParaRPr lang="fa-IR" dirty="0"/>
          </a:p>
          <a:p>
            <a:pPr marL="514350" indent="-514350" algn="r" rtl="1">
              <a:buFont typeface="+mj-lt"/>
              <a:buAutoNum type="arabicPeriod"/>
            </a:pPr>
            <a:r>
              <a:rPr lang="ar-SA" b="1" u="sng" dirty="0"/>
              <a:t>جايگاه ما </a:t>
            </a:r>
            <a:r>
              <a:rPr lang="ar-SA" dirty="0"/>
              <a:t>در اين فعاليت آموزشي به لحاظ رسمي كجاست (معلم، پدر و مادر، همسايه، درمانگر، …). </a:t>
            </a:r>
            <a:endParaRPr lang="fa-IR" dirty="0"/>
          </a:p>
          <a:p>
            <a:pPr algn="r" rtl="1"/>
            <a:r>
              <a:rPr lang="ar-SA" dirty="0"/>
              <a:t>آنچه كه اهميت دارد اين است كه</a:t>
            </a:r>
            <a:r>
              <a:rPr lang="fa-IR" dirty="0"/>
              <a:t>:</a:t>
            </a:r>
          </a:p>
          <a:p>
            <a:pPr algn="r" rtl="1"/>
            <a:r>
              <a:rPr lang="ar-SA" dirty="0"/>
              <a:t> </a:t>
            </a:r>
            <a:r>
              <a:rPr lang="ar-SA" sz="4400" dirty="0"/>
              <a:t>اينكار را مي‌توانيم با </a:t>
            </a:r>
            <a:r>
              <a:rPr lang="ar-SA" sz="4400" b="1" dirty="0">
                <a:solidFill>
                  <a:srgbClr val="FF0000"/>
                </a:solidFill>
              </a:rPr>
              <a:t>مهرباني</a:t>
            </a:r>
            <a:r>
              <a:rPr lang="ar-SA" sz="4400" dirty="0"/>
              <a:t> و به روشي </a:t>
            </a:r>
            <a:r>
              <a:rPr lang="ar-SA" sz="4400" b="1" dirty="0">
                <a:solidFill>
                  <a:srgbClr val="FF0000"/>
                </a:solidFill>
              </a:rPr>
              <a:t>مقتدرسازانه</a:t>
            </a:r>
            <a:r>
              <a:rPr lang="ar-SA" sz="4400" dirty="0"/>
              <a:t> (</a:t>
            </a:r>
            <a:r>
              <a:rPr lang="en-US" sz="4400" dirty="0"/>
              <a:t>empowering</a:t>
            </a:r>
            <a:r>
              <a:rPr lang="ar-SA" sz="4400" dirty="0"/>
              <a:t>) انجام دهيم بدون هيچ هزينة اضافي!</a:t>
            </a:r>
            <a:endParaRPr lang="en-US" sz="4400" dirty="0"/>
          </a:p>
          <a:p>
            <a:pPr algn="r" rtl="1"/>
            <a:endParaRPr lang="en-US" dirty="0"/>
          </a:p>
        </p:txBody>
      </p:sp>
    </p:spTree>
    <p:extLst>
      <p:ext uri="{BB962C8B-B14F-4D97-AF65-F5344CB8AC3E}">
        <p14:creationId xmlns:p14="http://schemas.microsoft.com/office/powerpoint/2010/main" val="3540171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نظريه‌پردازان يادگيري اجتماعي معتقدند كه</a:t>
            </a:r>
            <a:endParaRPr lang="en-US" dirty="0"/>
          </a:p>
        </p:txBody>
      </p:sp>
      <p:sp>
        <p:nvSpPr>
          <p:cNvPr id="3" name="Content Placeholder 2"/>
          <p:cNvSpPr>
            <a:spLocks noGrp="1"/>
          </p:cNvSpPr>
          <p:nvPr>
            <p:ph idx="1"/>
          </p:nvPr>
        </p:nvSpPr>
        <p:spPr/>
        <p:txBody>
          <a:bodyPr/>
          <a:lstStyle/>
          <a:p>
            <a:pPr algn="r" rtl="1"/>
            <a:r>
              <a:rPr lang="ar-SA" dirty="0"/>
              <a:t>اينكه ما چه الگويي </a:t>
            </a:r>
            <a:r>
              <a:rPr lang="fa-IR" dirty="0"/>
              <a:t> رفتاری </a:t>
            </a:r>
            <a:r>
              <a:rPr lang="ar-SA" dirty="0"/>
              <a:t>داشته باشيم، مي‌تواند الگوي ديگران هم باشد</a:t>
            </a:r>
            <a:endParaRPr lang="fa-IR" dirty="0"/>
          </a:p>
          <a:p>
            <a:pPr algn="r" rtl="1"/>
            <a:r>
              <a:rPr lang="ar-SA" dirty="0"/>
              <a:t>يادگيري از راه همين الگوسازي براي دانش‌آموزان صورت مي‌گيرد</a:t>
            </a:r>
            <a:endParaRPr lang="en-US" dirty="0"/>
          </a:p>
        </p:txBody>
      </p:sp>
    </p:spTree>
    <p:extLst>
      <p:ext uri="{BB962C8B-B14F-4D97-AF65-F5344CB8AC3E}">
        <p14:creationId xmlns:p14="http://schemas.microsoft.com/office/powerpoint/2010/main" val="1267425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t>بگذارید ازخود بپرسیم که:</a:t>
            </a:r>
            <a:endParaRPr lang="en-US" dirty="0"/>
          </a:p>
        </p:txBody>
      </p:sp>
      <p:sp>
        <p:nvSpPr>
          <p:cNvPr id="3" name="Content Placeholder 2"/>
          <p:cNvSpPr>
            <a:spLocks noGrp="1"/>
          </p:cNvSpPr>
          <p:nvPr>
            <p:ph idx="1"/>
          </p:nvPr>
        </p:nvSpPr>
        <p:spPr/>
        <p:txBody>
          <a:bodyPr/>
          <a:lstStyle/>
          <a:p>
            <a:pPr algn="r" rtl="1"/>
            <a:r>
              <a:rPr lang="ar-SA" b="1" u="sng" dirty="0"/>
              <a:t>چه فرايندهايي </a:t>
            </a:r>
            <a:r>
              <a:rPr lang="ar-SA" dirty="0"/>
              <a:t>براي ارتقاء رشد سالم و يادگيري موفق فرزندانمان،دانش آموزان ومراجعانمان كارآمد هستند؟</a:t>
            </a:r>
            <a:endParaRPr lang="en-US" dirty="0"/>
          </a:p>
          <a:p>
            <a:pPr algn="r" rtl="1"/>
            <a:r>
              <a:rPr lang="ar-SA" dirty="0"/>
              <a:t> من بعنوان یک والد،معلم یا کارشناس </a:t>
            </a:r>
            <a:r>
              <a:rPr lang="ar-SA" b="1" u="sng" dirty="0"/>
              <a:t>چه كاري </a:t>
            </a:r>
            <a:r>
              <a:rPr lang="ar-SA" dirty="0"/>
              <a:t>مي‌تواند در کل زندگی انجام دهد تا فرزندانمان،دانش آموزان ومراجعانمان را از ابتلا به مصرف مواد، ارتكاب جرم و … برهاند؟</a:t>
            </a:r>
            <a:endParaRPr lang="en-US" dirty="0"/>
          </a:p>
          <a:p>
            <a:pPr algn="r" rtl="1"/>
            <a:endParaRPr lang="en-US" dirty="0"/>
          </a:p>
        </p:txBody>
      </p:sp>
    </p:spTree>
    <p:extLst>
      <p:ext uri="{BB962C8B-B14F-4D97-AF65-F5344CB8AC3E}">
        <p14:creationId xmlns:p14="http://schemas.microsoft.com/office/powerpoint/2010/main" val="562729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fa-IR" dirty="0"/>
              <a:t>می توانیم</a:t>
            </a:r>
            <a:endParaRPr lang="en-US" dirty="0"/>
          </a:p>
        </p:txBody>
      </p:sp>
      <p:sp>
        <p:nvSpPr>
          <p:cNvPr id="8" name="Content Placeholder 7"/>
          <p:cNvSpPr>
            <a:spLocks noGrp="1"/>
          </p:cNvSpPr>
          <p:nvPr>
            <p:ph idx="1"/>
          </p:nvPr>
        </p:nvSpPr>
        <p:spPr/>
        <p:txBody>
          <a:bodyPr/>
          <a:lstStyle/>
          <a:p>
            <a:pPr algn="r" rtl="1"/>
            <a:r>
              <a:rPr lang="ar-SA" dirty="0"/>
              <a:t>والدین،معلمین وکارشناسان می توانند كه كفه ترازو را از سمت خطر به سوي تاب‌آوري سنگين كنند. </a:t>
            </a:r>
            <a:endParaRPr lang="fa-IR" dirty="0"/>
          </a:p>
          <a:p>
            <a:pPr algn="r" rtl="1"/>
            <a:r>
              <a:rPr lang="ar-SA" dirty="0"/>
              <a:t>چنين والدین،معلمین وکارشناسان در واقع افراد خردمند و قابل اعتمادی هستند</a:t>
            </a:r>
            <a:endParaRPr lang="fa-IR" dirty="0"/>
          </a:p>
          <a:p>
            <a:pPr algn="r" rtl="1"/>
            <a:endParaRPr lang="en-US" dirty="0"/>
          </a:p>
        </p:txBody>
      </p:sp>
    </p:spTree>
    <p:extLst>
      <p:ext uri="{BB962C8B-B14F-4D97-AF65-F5344CB8AC3E}">
        <p14:creationId xmlns:p14="http://schemas.microsoft.com/office/powerpoint/2010/main" val="941949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 </a:t>
            </a:r>
            <a:r>
              <a:rPr lang="fa-IR" dirty="0"/>
              <a:t>اصول و</a:t>
            </a:r>
            <a:r>
              <a:rPr lang="ar-SA" dirty="0"/>
              <a:t> باور</a:t>
            </a:r>
            <a:r>
              <a:rPr lang="fa-IR" dirty="0"/>
              <a:t>های</a:t>
            </a:r>
            <a:r>
              <a:rPr lang="ar-SA" dirty="0"/>
              <a:t> كليدي :</a:t>
            </a:r>
            <a:endParaRPr lang="en-US" dirty="0"/>
          </a:p>
        </p:txBody>
      </p:sp>
      <p:sp>
        <p:nvSpPr>
          <p:cNvPr id="3" name="Content Placeholder 2"/>
          <p:cNvSpPr>
            <a:spLocks noGrp="1"/>
          </p:cNvSpPr>
          <p:nvPr>
            <p:ph idx="1"/>
          </p:nvPr>
        </p:nvSpPr>
        <p:spPr>
          <a:xfrm>
            <a:off x="226141" y="1825625"/>
            <a:ext cx="11631561" cy="4860310"/>
          </a:xfrm>
        </p:spPr>
        <p:txBody>
          <a:bodyPr>
            <a:normAutofit/>
          </a:bodyPr>
          <a:lstStyle/>
          <a:p>
            <a:pPr marL="571500" lvl="0" indent="-571500" algn="r" rtl="1">
              <a:buFont typeface="+mj-lt"/>
              <a:buAutoNum type="romanUcPeriod"/>
            </a:pPr>
            <a:r>
              <a:rPr lang="ar-SA" sz="4400" dirty="0"/>
              <a:t>ـ اكثر نوجوانان، خود، سازندة رشدشان هستند.</a:t>
            </a:r>
            <a:endParaRPr lang="en-US" sz="4400" dirty="0"/>
          </a:p>
        </p:txBody>
      </p:sp>
    </p:spTree>
    <p:extLst>
      <p:ext uri="{BB962C8B-B14F-4D97-AF65-F5344CB8AC3E}">
        <p14:creationId xmlns:p14="http://schemas.microsoft.com/office/powerpoint/2010/main" val="4010901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 </a:t>
            </a:r>
            <a:r>
              <a:rPr lang="fa-IR" dirty="0"/>
              <a:t>اصول و</a:t>
            </a:r>
            <a:r>
              <a:rPr lang="ar-SA" dirty="0"/>
              <a:t> باور</a:t>
            </a:r>
            <a:r>
              <a:rPr lang="fa-IR" dirty="0"/>
              <a:t>های</a:t>
            </a:r>
            <a:r>
              <a:rPr lang="ar-SA" dirty="0"/>
              <a:t> كليدي :</a:t>
            </a:r>
            <a:endParaRPr lang="en-US" dirty="0"/>
          </a:p>
        </p:txBody>
      </p:sp>
      <p:sp>
        <p:nvSpPr>
          <p:cNvPr id="3" name="Content Placeholder 2"/>
          <p:cNvSpPr>
            <a:spLocks noGrp="1"/>
          </p:cNvSpPr>
          <p:nvPr>
            <p:ph idx="1"/>
          </p:nvPr>
        </p:nvSpPr>
        <p:spPr>
          <a:xfrm>
            <a:off x="226141" y="1825625"/>
            <a:ext cx="11631561" cy="4860310"/>
          </a:xfrm>
        </p:spPr>
        <p:txBody>
          <a:bodyPr>
            <a:normAutofit/>
          </a:bodyPr>
          <a:lstStyle/>
          <a:p>
            <a:pPr marL="571500" lvl="0" indent="-571500" algn="r" rtl="1">
              <a:buFont typeface="+mj-lt"/>
              <a:buAutoNum type="romanUcPeriod"/>
            </a:pPr>
            <a:r>
              <a:rPr lang="ar-SA" sz="4400" dirty="0"/>
              <a:t>ـ اكثر نوجوانان، خود، سازندة رشدشان هستند.</a:t>
            </a:r>
            <a:endParaRPr lang="en-US" sz="4400" dirty="0"/>
          </a:p>
          <a:p>
            <a:pPr marL="571500" lvl="0" indent="-571500" algn="r" rtl="1">
              <a:buFont typeface="+mj-lt"/>
              <a:buAutoNum type="romanUcPeriod"/>
            </a:pPr>
            <a:r>
              <a:rPr lang="ar-SA" sz="4400" dirty="0"/>
              <a:t>ـ </a:t>
            </a:r>
            <a:r>
              <a:rPr lang="ar-SA" sz="4400" dirty="0">
                <a:solidFill>
                  <a:srgbClr val="C00000"/>
                </a:solidFill>
              </a:rPr>
              <a:t>همة</a:t>
            </a:r>
            <a:r>
              <a:rPr lang="ar-SA" sz="4400" dirty="0"/>
              <a:t> انسانها، توان تغيير را دارند.</a:t>
            </a:r>
            <a:endParaRPr lang="en-US" sz="4400" dirty="0"/>
          </a:p>
        </p:txBody>
      </p:sp>
    </p:spTree>
    <p:extLst>
      <p:ext uri="{BB962C8B-B14F-4D97-AF65-F5344CB8AC3E}">
        <p14:creationId xmlns:p14="http://schemas.microsoft.com/office/powerpoint/2010/main" val="2300791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 </a:t>
            </a:r>
            <a:r>
              <a:rPr lang="fa-IR" dirty="0"/>
              <a:t>اصول و</a:t>
            </a:r>
            <a:r>
              <a:rPr lang="ar-SA" dirty="0"/>
              <a:t> باور</a:t>
            </a:r>
            <a:r>
              <a:rPr lang="fa-IR" dirty="0"/>
              <a:t>های</a:t>
            </a:r>
            <a:r>
              <a:rPr lang="ar-SA" dirty="0"/>
              <a:t> كليدي :</a:t>
            </a:r>
            <a:endParaRPr lang="en-US" dirty="0"/>
          </a:p>
        </p:txBody>
      </p:sp>
      <p:sp>
        <p:nvSpPr>
          <p:cNvPr id="3" name="Content Placeholder 2"/>
          <p:cNvSpPr>
            <a:spLocks noGrp="1"/>
          </p:cNvSpPr>
          <p:nvPr>
            <p:ph idx="1"/>
          </p:nvPr>
        </p:nvSpPr>
        <p:spPr>
          <a:xfrm>
            <a:off x="226141" y="1825625"/>
            <a:ext cx="11631561" cy="4860310"/>
          </a:xfrm>
        </p:spPr>
        <p:txBody>
          <a:bodyPr>
            <a:normAutofit/>
          </a:bodyPr>
          <a:lstStyle/>
          <a:p>
            <a:pPr marL="571500" lvl="0" indent="-571500" algn="r" rtl="1">
              <a:buFont typeface="+mj-lt"/>
              <a:buAutoNum type="romanUcPeriod"/>
            </a:pPr>
            <a:r>
              <a:rPr lang="ar-SA" sz="4400" dirty="0"/>
              <a:t>ـ اكثر نوجوانان، خود، سازندة رشدشان هستند.</a:t>
            </a:r>
            <a:endParaRPr lang="en-US" sz="4400" dirty="0"/>
          </a:p>
          <a:p>
            <a:pPr marL="571500" lvl="0" indent="-571500" algn="r" rtl="1">
              <a:buFont typeface="+mj-lt"/>
              <a:buAutoNum type="romanUcPeriod"/>
            </a:pPr>
            <a:r>
              <a:rPr lang="ar-SA" sz="4400" dirty="0"/>
              <a:t>ـ همة انسانها، توان تغيير را دارند.</a:t>
            </a:r>
            <a:endParaRPr lang="en-US" sz="4400" dirty="0"/>
          </a:p>
          <a:p>
            <a:pPr marL="571500" lvl="0" indent="-571500" algn="r" rtl="1">
              <a:buFont typeface="+mj-lt"/>
              <a:buAutoNum type="romanUcPeriod"/>
            </a:pPr>
            <a:r>
              <a:rPr lang="ar-SA" sz="4400" dirty="0"/>
              <a:t>ـ والدین ومعلمین </a:t>
            </a:r>
            <a:r>
              <a:rPr lang="ar-SA" sz="4400" dirty="0">
                <a:solidFill>
                  <a:srgbClr val="C00000"/>
                </a:solidFill>
              </a:rPr>
              <a:t>توان تغيير </a:t>
            </a:r>
            <a:r>
              <a:rPr lang="ar-SA" sz="4400" dirty="0"/>
              <a:t>زندگي‌ها را دارند.</a:t>
            </a:r>
            <a:endParaRPr lang="en-US" sz="4400" dirty="0"/>
          </a:p>
          <a:p>
            <a:pPr marL="0" lvl="0" indent="0" algn="r" rtl="1">
              <a:buNone/>
            </a:pPr>
            <a:endParaRPr lang="en-US" sz="4400" dirty="0"/>
          </a:p>
        </p:txBody>
      </p:sp>
    </p:spTree>
    <p:extLst>
      <p:ext uri="{BB962C8B-B14F-4D97-AF65-F5344CB8AC3E}">
        <p14:creationId xmlns:p14="http://schemas.microsoft.com/office/powerpoint/2010/main" val="3817038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 </a:t>
            </a:r>
            <a:r>
              <a:rPr lang="fa-IR" dirty="0"/>
              <a:t>اصول و</a:t>
            </a:r>
            <a:r>
              <a:rPr lang="ar-SA" dirty="0"/>
              <a:t> باور</a:t>
            </a:r>
            <a:r>
              <a:rPr lang="fa-IR" dirty="0"/>
              <a:t>های</a:t>
            </a:r>
            <a:r>
              <a:rPr lang="ar-SA" dirty="0"/>
              <a:t> كليدي :</a:t>
            </a:r>
            <a:endParaRPr lang="en-US" dirty="0"/>
          </a:p>
        </p:txBody>
      </p:sp>
      <p:sp>
        <p:nvSpPr>
          <p:cNvPr id="3" name="Content Placeholder 2"/>
          <p:cNvSpPr>
            <a:spLocks noGrp="1"/>
          </p:cNvSpPr>
          <p:nvPr>
            <p:ph idx="1"/>
          </p:nvPr>
        </p:nvSpPr>
        <p:spPr>
          <a:xfrm>
            <a:off x="226141" y="1825625"/>
            <a:ext cx="11631561" cy="4860310"/>
          </a:xfrm>
        </p:spPr>
        <p:txBody>
          <a:bodyPr>
            <a:normAutofit/>
          </a:bodyPr>
          <a:lstStyle/>
          <a:p>
            <a:pPr marL="571500" lvl="0" indent="-571500" algn="r" rtl="1">
              <a:buFont typeface="+mj-lt"/>
              <a:buAutoNum type="romanUcPeriod"/>
            </a:pPr>
            <a:r>
              <a:rPr lang="ar-SA" sz="4400" dirty="0"/>
              <a:t>ـ اكثر نوجوانان، خود، سازندة رشدشان هستند.</a:t>
            </a:r>
            <a:endParaRPr lang="en-US" sz="4400" dirty="0"/>
          </a:p>
          <a:p>
            <a:pPr marL="571500" lvl="0" indent="-571500" algn="r" rtl="1">
              <a:buFont typeface="+mj-lt"/>
              <a:buAutoNum type="romanUcPeriod"/>
            </a:pPr>
            <a:r>
              <a:rPr lang="ar-SA" sz="4400" dirty="0"/>
              <a:t>ـ همة انسانها، توان تغيير را دارند.</a:t>
            </a:r>
            <a:endParaRPr lang="en-US" sz="4400" dirty="0"/>
          </a:p>
          <a:p>
            <a:pPr marL="571500" lvl="0" indent="-571500" algn="r" rtl="1">
              <a:buFont typeface="+mj-lt"/>
              <a:buAutoNum type="romanUcPeriod"/>
            </a:pPr>
            <a:r>
              <a:rPr lang="ar-SA" sz="4400" dirty="0"/>
              <a:t>ـ والدین ومعلمین توان تغيير زندگي‌ها را دارند.</a:t>
            </a:r>
            <a:endParaRPr lang="en-US" sz="4400" dirty="0"/>
          </a:p>
          <a:p>
            <a:pPr marL="571500" lvl="0" indent="-571500" algn="r" rtl="1">
              <a:buFont typeface="+mj-lt"/>
              <a:buAutoNum type="romanUcPeriod"/>
            </a:pPr>
            <a:r>
              <a:rPr lang="ar-SA" sz="4400" dirty="0"/>
              <a:t>ـ </a:t>
            </a:r>
            <a:r>
              <a:rPr lang="ar-SA" sz="4400" b="1" i="1" u="sng" dirty="0"/>
              <a:t>‌چگونگي انجام</a:t>
            </a:r>
            <a:r>
              <a:rPr lang="ar-SA" sz="4400" dirty="0"/>
              <a:t> آنچه كه انجام مي‌دهيم، اهميت دارد.</a:t>
            </a:r>
            <a:endParaRPr lang="en-US" sz="4400" dirty="0"/>
          </a:p>
        </p:txBody>
      </p:sp>
    </p:spTree>
    <p:extLst>
      <p:ext uri="{BB962C8B-B14F-4D97-AF65-F5344CB8AC3E}">
        <p14:creationId xmlns:p14="http://schemas.microsoft.com/office/powerpoint/2010/main" val="2448048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 </a:t>
            </a:r>
            <a:r>
              <a:rPr lang="fa-IR" dirty="0"/>
              <a:t>اصول و</a:t>
            </a:r>
            <a:r>
              <a:rPr lang="ar-SA" dirty="0"/>
              <a:t> باور</a:t>
            </a:r>
            <a:r>
              <a:rPr lang="fa-IR" dirty="0"/>
              <a:t>های</a:t>
            </a:r>
            <a:r>
              <a:rPr lang="ar-SA" dirty="0"/>
              <a:t> كليدي :</a:t>
            </a:r>
            <a:endParaRPr lang="en-US" dirty="0"/>
          </a:p>
        </p:txBody>
      </p:sp>
      <p:sp>
        <p:nvSpPr>
          <p:cNvPr id="3" name="Content Placeholder 2"/>
          <p:cNvSpPr>
            <a:spLocks noGrp="1"/>
          </p:cNvSpPr>
          <p:nvPr>
            <p:ph idx="1"/>
          </p:nvPr>
        </p:nvSpPr>
        <p:spPr>
          <a:xfrm>
            <a:off x="226141" y="1825625"/>
            <a:ext cx="11631561" cy="4860310"/>
          </a:xfrm>
        </p:spPr>
        <p:txBody>
          <a:bodyPr>
            <a:normAutofit/>
          </a:bodyPr>
          <a:lstStyle/>
          <a:p>
            <a:pPr marL="571500" lvl="0" indent="-571500" algn="r" rtl="1">
              <a:buFont typeface="+mj-lt"/>
              <a:buAutoNum type="romanUcPeriod"/>
            </a:pPr>
            <a:r>
              <a:rPr lang="ar-SA" sz="4400" dirty="0"/>
              <a:t>ـ اكثر نوجوانان، خود، سازندة رشدشان هستند.</a:t>
            </a:r>
            <a:endParaRPr lang="en-US" sz="4400" dirty="0"/>
          </a:p>
          <a:p>
            <a:pPr marL="571500" lvl="0" indent="-571500" algn="r" rtl="1">
              <a:buFont typeface="+mj-lt"/>
              <a:buAutoNum type="romanUcPeriod"/>
            </a:pPr>
            <a:r>
              <a:rPr lang="ar-SA" sz="4400" dirty="0"/>
              <a:t>ـ همة انسانها، توان تغيير را دارند.</a:t>
            </a:r>
            <a:endParaRPr lang="en-US" sz="4400" dirty="0"/>
          </a:p>
          <a:p>
            <a:pPr marL="571500" lvl="0" indent="-571500" algn="r" rtl="1">
              <a:buFont typeface="+mj-lt"/>
              <a:buAutoNum type="romanUcPeriod"/>
            </a:pPr>
            <a:r>
              <a:rPr lang="ar-SA" sz="4400" dirty="0"/>
              <a:t>ـ والدین ومعلمین توان تغيير زندگي‌ها را دارند.</a:t>
            </a:r>
            <a:endParaRPr lang="en-US" sz="4400" dirty="0"/>
          </a:p>
          <a:p>
            <a:pPr marL="571500" lvl="0" indent="-571500" algn="r" rtl="1">
              <a:buFont typeface="+mj-lt"/>
              <a:buAutoNum type="romanUcPeriod"/>
            </a:pPr>
            <a:r>
              <a:rPr lang="ar-SA" sz="4400" dirty="0"/>
              <a:t>ـ </a:t>
            </a:r>
            <a:r>
              <a:rPr lang="ar-SA" sz="4400" b="1" i="1" u="sng" dirty="0"/>
              <a:t>‌چگونگي انجام</a:t>
            </a:r>
            <a:r>
              <a:rPr lang="ar-SA" sz="4400" dirty="0"/>
              <a:t> آنچه كه انجام مي‌دهيم، اهميت دارد.</a:t>
            </a:r>
            <a:endParaRPr lang="en-US" sz="4400" dirty="0"/>
          </a:p>
          <a:p>
            <a:pPr marL="571500" indent="-571500" algn="r" rtl="1">
              <a:buFont typeface="+mj-lt"/>
              <a:buAutoNum type="romanUcPeriod"/>
            </a:pPr>
            <a:r>
              <a:rPr lang="ar-SA" sz="4400" dirty="0"/>
              <a:t>ـ </a:t>
            </a:r>
            <a:r>
              <a:rPr lang="ar-SA" sz="4400" b="1" dirty="0">
                <a:solidFill>
                  <a:srgbClr val="C00000"/>
                </a:solidFill>
              </a:rPr>
              <a:t>باور</a:t>
            </a:r>
            <a:r>
              <a:rPr lang="ar-SA" sz="4400" dirty="0"/>
              <a:t> والدین و معلمان به </a:t>
            </a:r>
            <a:r>
              <a:rPr lang="ar-SA" sz="4400" b="1" u="sng" dirty="0"/>
              <a:t>توانمندي ذاتي انسان</a:t>
            </a:r>
            <a:r>
              <a:rPr lang="ar-SA" sz="4400" dirty="0"/>
              <a:t>، آغازگر فرايند تغيير است.</a:t>
            </a:r>
            <a:endParaRPr lang="en-US" sz="4400" dirty="0"/>
          </a:p>
        </p:txBody>
      </p:sp>
    </p:spTree>
    <p:extLst>
      <p:ext uri="{BB962C8B-B14F-4D97-AF65-F5344CB8AC3E}">
        <p14:creationId xmlns:p14="http://schemas.microsoft.com/office/powerpoint/2010/main" val="82991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b="1" dirty="0"/>
              <a:t>پرسش مهم </a:t>
            </a:r>
            <a:endParaRPr lang="en-US" dirty="0"/>
          </a:p>
        </p:txBody>
      </p:sp>
      <p:sp>
        <p:nvSpPr>
          <p:cNvPr id="3" name="Content Placeholder 2"/>
          <p:cNvSpPr>
            <a:spLocks noGrp="1"/>
          </p:cNvSpPr>
          <p:nvPr>
            <p:ph idx="1"/>
          </p:nvPr>
        </p:nvSpPr>
        <p:spPr/>
        <p:txBody>
          <a:bodyPr/>
          <a:lstStyle/>
          <a:p>
            <a:pPr algn="r" rtl="1"/>
            <a:r>
              <a:rPr lang="ar-SA" dirty="0"/>
              <a:t>گر همة افراد داراي اين نيازها و ظرفيت‌هاي ذاتي تاب آوری  هستند، پس چرا برخي از نوجوانان معتاد يا مجرم مي‌شوند تا بتوانند به نيازهاي‌شان پاسخ گويند حال آنكه ساير نوجوانان راهي ديگر مي‌روند؟</a:t>
            </a:r>
            <a:endParaRPr lang="en-US" dirty="0"/>
          </a:p>
          <a:p>
            <a:pPr algn="r" rtl="1"/>
            <a:endParaRPr lang="en-US" dirty="0"/>
          </a:p>
        </p:txBody>
      </p:sp>
    </p:spTree>
    <p:extLst>
      <p:ext uri="{BB962C8B-B14F-4D97-AF65-F5344CB8AC3E}">
        <p14:creationId xmlns:p14="http://schemas.microsoft.com/office/powerpoint/2010/main" val="36159742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fa-IR" dirty="0"/>
              <a:t>خانواده</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3205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fa-IR" altLang="en-US"/>
              <a:t>عوامل خطر ساز در سطح خانواده</a:t>
            </a:r>
            <a:endParaRPr lang="en-US" altLang="en-US">
              <a:ea typeface="Majalla UI"/>
              <a:cs typeface="Majalla UI"/>
            </a:endParaRPr>
          </a:p>
        </p:txBody>
      </p:sp>
      <p:sp>
        <p:nvSpPr>
          <p:cNvPr id="34819" name="Rectangle 3"/>
          <p:cNvSpPr>
            <a:spLocks noGrp="1" noChangeArrowheads="1"/>
          </p:cNvSpPr>
          <p:nvPr>
            <p:ph type="body" sz="half" idx="1"/>
          </p:nvPr>
        </p:nvSpPr>
        <p:spPr>
          <a:xfrm>
            <a:off x="3792539" y="1557338"/>
            <a:ext cx="5837237" cy="4525962"/>
          </a:xfrm>
        </p:spPr>
        <p:txBody>
          <a:bodyPr/>
          <a:lstStyle/>
          <a:p>
            <a:pPr algn="r" rtl="1" eaLnBrk="1" hangingPunct="1"/>
            <a:r>
              <a:rPr lang="fa-IR" altLang="en-US" dirty="0"/>
              <a:t>محيط خانوادگي آشفته</a:t>
            </a:r>
          </a:p>
          <a:p>
            <a:pPr algn="r" rtl="1" eaLnBrk="1" hangingPunct="1"/>
            <a:r>
              <a:rPr lang="fa-IR" altLang="en-US" dirty="0"/>
              <a:t>رفتار مشكل دار در تاريخ خانوادگي</a:t>
            </a:r>
          </a:p>
          <a:p>
            <a:pPr algn="r" rtl="1" eaLnBrk="1" hangingPunct="1"/>
            <a:r>
              <a:rPr lang="fa-IR" altLang="en-US" dirty="0"/>
              <a:t>فرزند آزاري</a:t>
            </a:r>
          </a:p>
          <a:p>
            <a:pPr algn="r" rtl="1" eaLnBrk="1" hangingPunct="1"/>
            <a:r>
              <a:rPr lang="fa-IR" altLang="en-US" dirty="0"/>
              <a:t>مديريت بد منزل</a:t>
            </a:r>
          </a:p>
          <a:p>
            <a:pPr algn="r" rtl="1" eaLnBrk="1" hangingPunct="1"/>
            <a:r>
              <a:rPr lang="fa-IR" altLang="en-US" dirty="0"/>
              <a:t>كمبود همبستگيهاي خانوادگي</a:t>
            </a:r>
          </a:p>
          <a:p>
            <a:pPr algn="r" rtl="1" eaLnBrk="1" hangingPunct="1"/>
            <a:r>
              <a:rPr lang="fa-IR" altLang="en-US" dirty="0"/>
              <a:t>داشتن نگرش + به مصرف مواد</a:t>
            </a:r>
          </a:p>
          <a:p>
            <a:pPr algn="r" rtl="1" eaLnBrk="1" hangingPunct="1"/>
            <a:r>
              <a:rPr lang="fa-IR" altLang="en-US" dirty="0"/>
              <a:t>......</a:t>
            </a:r>
            <a:endParaRPr lang="en-US" altLang="en-US" dirty="0">
              <a:ea typeface="Majalla UI"/>
              <a:cs typeface="Majalla UI"/>
            </a:endParaRPr>
          </a:p>
        </p:txBody>
      </p:sp>
      <p:pic>
        <p:nvPicPr>
          <p:cNvPr id="34820" name="Picture 4" descr="HM00116_">
            <a:hlinkClick r:id="rId3" action="ppaction://hlinksldjump"/>
          </p:cNvPr>
          <p:cNvPicPr>
            <a:picLocks noGrp="1" noChangeAspect="1" noChangeArrowheads="1"/>
          </p:cNvPicPr>
          <p:nvPr>
            <p:ph sz="half" idx="2"/>
          </p:nvPr>
        </p:nvPicPr>
        <p:blipFill>
          <a:blip r:embed="rId4" cstate="print">
            <a:extLst>
              <a:ext uri="{28A0092B-C50C-407E-A947-70E740481C1C}">
                <a14:useLocalDpi xmlns:a14="http://schemas.microsoft.com/office/drawing/2010/main" val="0"/>
              </a:ext>
            </a:extLst>
          </a:blip>
          <a:srcRect/>
          <a:stretch>
            <a:fillRect/>
          </a:stretch>
        </p:blipFill>
        <p:spPr>
          <a:xfrm rot="10644370" flipV="1">
            <a:off x="1919289" y="5734051"/>
            <a:ext cx="1055687" cy="955675"/>
          </a:xfrm>
          <a:solidFill>
            <a:srgbClr val="FF0000"/>
          </a:solidFill>
        </p:spPr>
      </p:pic>
    </p:spTree>
    <p:extLst>
      <p:ext uri="{BB962C8B-B14F-4D97-AF65-F5344CB8AC3E}">
        <p14:creationId xmlns:p14="http://schemas.microsoft.com/office/powerpoint/2010/main" val="3321390098"/>
      </p:ext>
    </p:extLst>
  </p:cSld>
  <p:clrMapOvr>
    <a:masterClrMapping/>
  </p:clrMapOvr>
  <p:transition>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r" rtl="1"/>
            <a:r>
              <a:rPr lang="fa-IR" b="1" dirty="0"/>
              <a:t>فرايند خانواده محافظت كننده خانواده در كجا شكل مي گيرد؟</a:t>
            </a:r>
            <a:endParaRPr lang="en-US" dirty="0"/>
          </a:p>
        </p:txBody>
      </p:sp>
      <p:sp>
        <p:nvSpPr>
          <p:cNvPr id="3" name="Content Placeholder 2"/>
          <p:cNvSpPr>
            <a:spLocks noGrp="1"/>
          </p:cNvSpPr>
          <p:nvPr>
            <p:ph idx="1"/>
          </p:nvPr>
        </p:nvSpPr>
        <p:spPr/>
        <p:txBody>
          <a:bodyPr/>
          <a:lstStyle/>
          <a:p>
            <a:pPr lvl="0" algn="r" rtl="1"/>
            <a:r>
              <a:rPr lang="fa-IR" sz="3600" dirty="0"/>
              <a:t>روابط والدين/فرزند</a:t>
            </a:r>
            <a:endParaRPr lang="en-US" sz="3600" dirty="0"/>
          </a:p>
          <a:p>
            <a:pPr lvl="0" algn="r" rtl="1"/>
            <a:r>
              <a:rPr lang="fa-IR" sz="3600" dirty="0"/>
              <a:t>نظارت والدين</a:t>
            </a:r>
            <a:r>
              <a:rPr lang="en-US" sz="3600" dirty="0"/>
              <a:t> </a:t>
            </a:r>
          </a:p>
          <a:p>
            <a:pPr lvl="0" algn="r" rtl="1"/>
            <a:r>
              <a:rPr lang="fa-IR" sz="3600" dirty="0"/>
              <a:t>ارزشهاي خانواده </a:t>
            </a:r>
          </a:p>
          <a:p>
            <a:pPr lvl="0" algn="r" rtl="1"/>
            <a:r>
              <a:rPr lang="fa-IR" sz="3600" dirty="0"/>
              <a:t> گفتن نه به مواد و رفتارهای ناهنجار در خانواده</a:t>
            </a:r>
            <a:endParaRPr lang="en-US" sz="3600" dirty="0"/>
          </a:p>
          <a:p>
            <a:pPr algn="r" rtl="1"/>
            <a:endParaRPr lang="en-US" dirty="0"/>
          </a:p>
        </p:txBody>
      </p:sp>
    </p:spTree>
    <p:extLst>
      <p:ext uri="{BB962C8B-B14F-4D97-AF65-F5344CB8AC3E}">
        <p14:creationId xmlns:p14="http://schemas.microsoft.com/office/powerpoint/2010/main" val="5337035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p:spPr>
        <p:txBody>
          <a:bodyPr vert="horz" lIns="67866" tIns="33338" rIns="67866" bIns="33338" rtlCol="0" anchor="b">
            <a:normAutofit/>
          </a:bodyPr>
          <a:lstStyle/>
          <a:p>
            <a:pPr algn="ctr" eaLnBrk="1" hangingPunct="1"/>
            <a:r>
              <a:rPr lang="fa-IR" altLang="en-US" b="1" dirty="0">
                <a:solidFill>
                  <a:srgbClr val="FF0000"/>
                </a:solidFill>
                <a:cs typeface="Zar" pitchFamily="2" charset="0"/>
              </a:rPr>
              <a:t>هفت عامل افزايش تاب آوري در فرزندان</a:t>
            </a:r>
            <a:endParaRPr lang="en-US" altLang="en-US" b="1" dirty="0">
              <a:solidFill>
                <a:srgbClr val="FF0000"/>
              </a:solidFill>
              <a:cs typeface="Zar" pitchFamily="2" charset="0"/>
            </a:endParaRPr>
          </a:p>
        </p:txBody>
      </p:sp>
      <p:sp>
        <p:nvSpPr>
          <p:cNvPr id="8195" name="Rectangle 3"/>
          <p:cNvSpPr>
            <a:spLocks noGrp="1" noChangeArrowheads="1"/>
          </p:cNvSpPr>
          <p:nvPr>
            <p:ph type="body" idx="1"/>
          </p:nvPr>
        </p:nvSpPr>
        <p:spPr>
          <a:noFill/>
        </p:spPr>
        <p:txBody>
          <a:bodyPr vert="horz" lIns="67866" tIns="33338" rIns="67866" bIns="33338" rtlCol="0">
            <a:normAutofit/>
          </a:bodyPr>
          <a:lstStyle/>
          <a:p>
            <a:pPr algn="r" rtl="1" eaLnBrk="1" hangingPunct="1"/>
            <a:r>
              <a:rPr lang="fa-IR" altLang="en-US" b="1">
                <a:cs typeface="Homa" pitchFamily="2" charset="0"/>
              </a:rPr>
              <a:t>شادي و اميد به آينده</a:t>
            </a:r>
            <a:endParaRPr lang="en-US" altLang="en-US" b="1">
              <a:cs typeface="Homa" pitchFamily="2" charset="0"/>
            </a:endParaRPr>
          </a:p>
          <a:p>
            <a:pPr algn="r" rtl="1" eaLnBrk="1" hangingPunct="1"/>
            <a:r>
              <a:rPr lang="fa-IR" altLang="en-US" b="1">
                <a:cs typeface="Homa" pitchFamily="2" charset="0"/>
              </a:rPr>
              <a:t>مراقبت و همدلي</a:t>
            </a:r>
            <a:endParaRPr lang="en-US" altLang="en-US" b="1">
              <a:cs typeface="Homa" pitchFamily="2" charset="0"/>
            </a:endParaRPr>
          </a:p>
          <a:p>
            <a:pPr algn="r" rtl="1" eaLnBrk="1" hangingPunct="1"/>
            <a:r>
              <a:rPr lang="fa-IR" altLang="en-US" b="1">
                <a:cs typeface="Homa" pitchFamily="2" charset="0"/>
              </a:rPr>
              <a:t>هدف و دورنما</a:t>
            </a:r>
            <a:endParaRPr lang="en-US" altLang="en-US" b="1">
              <a:cs typeface="Homa" pitchFamily="2" charset="0"/>
            </a:endParaRPr>
          </a:p>
          <a:p>
            <a:pPr algn="r" rtl="1" eaLnBrk="1" hangingPunct="1"/>
            <a:r>
              <a:rPr lang="fa-IR" altLang="en-US" b="1">
                <a:cs typeface="Homa" pitchFamily="2" charset="0"/>
              </a:rPr>
              <a:t>بهره هوشي مناسب</a:t>
            </a:r>
            <a:endParaRPr lang="en-US" altLang="en-US" b="1">
              <a:cs typeface="Homa" pitchFamily="2" charset="0"/>
            </a:endParaRPr>
          </a:p>
          <a:p>
            <a:pPr algn="r" rtl="1" eaLnBrk="1" hangingPunct="1"/>
            <a:r>
              <a:rPr lang="fa-IR" altLang="en-US" b="1">
                <a:cs typeface="Homa" pitchFamily="2" charset="0"/>
              </a:rPr>
              <a:t>اعتماد به نفس بالا (نه بادكنكي)</a:t>
            </a:r>
            <a:endParaRPr lang="en-US" altLang="en-US" b="1">
              <a:cs typeface="Homa" pitchFamily="2" charset="0"/>
            </a:endParaRPr>
          </a:p>
          <a:p>
            <a:pPr algn="r" rtl="1" eaLnBrk="1" hangingPunct="1"/>
            <a:r>
              <a:rPr lang="fa-IR" altLang="en-US" b="1">
                <a:cs typeface="Homa" pitchFamily="2" charset="0"/>
              </a:rPr>
              <a:t>در زندگي برنامه</a:t>
            </a:r>
            <a:r>
              <a:rPr lang="en-US" altLang="en-US" b="1">
                <a:cs typeface="Homa" pitchFamily="2" charset="0"/>
              </a:rPr>
              <a:t> </a:t>
            </a:r>
            <a:r>
              <a:rPr lang="fa-IR" altLang="en-US" b="1">
                <a:cs typeface="Homa" pitchFamily="2" charset="0"/>
              </a:rPr>
              <a:t>داشته و مسير خود را مي دانند</a:t>
            </a:r>
            <a:endParaRPr lang="en-US" altLang="en-US" b="1">
              <a:cs typeface="Homa" pitchFamily="2" charset="0"/>
            </a:endParaRPr>
          </a:p>
          <a:p>
            <a:pPr algn="r" rtl="1" eaLnBrk="1" hangingPunct="1"/>
            <a:r>
              <a:rPr lang="fa-IR" altLang="en-US" b="1">
                <a:cs typeface="Homa" pitchFamily="2" charset="0"/>
              </a:rPr>
              <a:t>ثابت قدمي و پشتكار</a:t>
            </a:r>
            <a:endParaRPr lang="en-US" altLang="en-US" b="1">
              <a:cs typeface="Homa" pitchFamily="2" charset="0"/>
            </a:endParaRPr>
          </a:p>
        </p:txBody>
      </p:sp>
    </p:spTree>
    <p:extLst>
      <p:ext uri="{BB962C8B-B14F-4D97-AF65-F5344CB8AC3E}">
        <p14:creationId xmlns:p14="http://schemas.microsoft.com/office/powerpoint/2010/main" val="102616611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3"/>
          <p:cNvSpPr>
            <a:spLocks noGrp="1" noChangeArrowheads="1"/>
          </p:cNvSpPr>
          <p:nvPr>
            <p:ph type="title" sz="quarter"/>
          </p:nvPr>
        </p:nvSpPr>
        <p:spPr>
          <a:xfrm>
            <a:off x="668594" y="71422"/>
            <a:ext cx="10972800" cy="1143000"/>
          </a:xfrm>
        </p:spPr>
        <p:txBody>
          <a:bodyPr/>
          <a:lstStyle/>
          <a:p>
            <a:pPr algn="ctr" eaLnBrk="1" hangingPunct="1"/>
            <a:r>
              <a:rPr lang="fa-IR" dirty="0"/>
              <a:t>عوامل محافظت كننده در سطح خانواده</a:t>
            </a:r>
            <a:endParaRPr lang="en-US" dirty="0">
              <a:cs typeface="Majalla UI"/>
            </a:endParaRPr>
          </a:p>
        </p:txBody>
      </p:sp>
      <p:pic>
        <p:nvPicPr>
          <p:cNvPr id="27651" name="Picture 36" descr="HM00116_">
            <a:hlinkClick r:id="" action="ppaction://noaction"/>
          </p:cNvPr>
          <p:cNvPicPr>
            <a:picLocks noGrp="1" noChangeAspect="1" noChangeArrowheads="1"/>
          </p:cNvPicPr>
          <p:nvPr>
            <p:ph sz="quarter" idx="1"/>
          </p:nvPr>
        </p:nvPicPr>
        <p:blipFill>
          <a:blip r:embed="rId3" cstate="print"/>
          <a:srcRect/>
          <a:stretch>
            <a:fillRect/>
          </a:stretch>
        </p:blipFill>
        <p:spPr>
          <a:xfrm rot="10644370" flipV="1">
            <a:off x="2357439" y="5689601"/>
            <a:ext cx="985837" cy="892175"/>
          </a:xfrm>
          <a:solidFill>
            <a:srgbClr val="FF0000"/>
          </a:solidFill>
        </p:spPr>
      </p:pic>
      <p:pic>
        <p:nvPicPr>
          <p:cNvPr id="27652" name="Picture 42" descr="PE02278_"/>
          <p:cNvPicPr>
            <a:picLocks noGrp="1" noChangeAspect="1" noChangeArrowheads="1"/>
          </p:cNvPicPr>
          <p:nvPr>
            <p:ph sz="quarter" idx="2"/>
          </p:nvPr>
        </p:nvPicPr>
        <p:blipFill>
          <a:blip r:embed="rId4" cstate="print"/>
          <a:srcRect/>
          <a:stretch>
            <a:fillRect/>
          </a:stretch>
        </p:blipFill>
        <p:spPr>
          <a:xfrm>
            <a:off x="8688388" y="1268413"/>
            <a:ext cx="1346200" cy="1752600"/>
          </a:xfrm>
          <a:noFill/>
        </p:spPr>
      </p:pic>
      <p:pic>
        <p:nvPicPr>
          <p:cNvPr id="27653" name="Picture 44" descr="PE00531_"/>
          <p:cNvPicPr>
            <a:picLocks noGrp="1" noChangeAspect="1" noChangeArrowheads="1"/>
          </p:cNvPicPr>
          <p:nvPr>
            <p:ph sz="quarter" idx="3"/>
          </p:nvPr>
        </p:nvPicPr>
        <p:blipFill>
          <a:blip r:embed="rId5" cstate="print"/>
          <a:srcRect/>
          <a:stretch>
            <a:fillRect/>
          </a:stretch>
        </p:blipFill>
        <p:spPr>
          <a:xfrm>
            <a:off x="8112125" y="4797425"/>
            <a:ext cx="2254250" cy="1733550"/>
          </a:xfrm>
          <a:noFill/>
        </p:spPr>
      </p:pic>
      <p:sp>
        <p:nvSpPr>
          <p:cNvPr id="27654" name="Text Box 38"/>
          <p:cNvSpPr txBox="1">
            <a:spLocks noChangeArrowheads="1"/>
          </p:cNvSpPr>
          <p:nvPr/>
        </p:nvSpPr>
        <p:spPr bwMode="auto">
          <a:xfrm>
            <a:off x="88490" y="1214422"/>
            <a:ext cx="6650452" cy="4616648"/>
          </a:xfrm>
          <a:prstGeom prst="rect">
            <a:avLst/>
          </a:prstGeom>
          <a:noFill/>
          <a:ln w="9525">
            <a:noFill/>
            <a:miter lim="800000"/>
            <a:headEnd/>
            <a:tailEnd/>
          </a:ln>
        </p:spPr>
        <p:txBody>
          <a:bodyPr wrap="square">
            <a:spAutoFit/>
          </a:bodyPr>
          <a:lstStyle/>
          <a:p>
            <a:pPr algn="r" rtl="1">
              <a:spcBef>
                <a:spcPct val="50000"/>
              </a:spcBef>
              <a:buFontTx/>
              <a:buChar char="•"/>
            </a:pPr>
            <a:r>
              <a:rPr lang="fa-IR" sz="2800" dirty="0"/>
              <a:t>وجود </a:t>
            </a:r>
            <a:r>
              <a:rPr lang="fa-IR" sz="2800" dirty="0">
                <a:solidFill>
                  <a:srgbClr val="FF0000"/>
                </a:solidFill>
              </a:rPr>
              <a:t>حس مشاركت و مسئوليت پذيري </a:t>
            </a:r>
            <a:r>
              <a:rPr lang="fa-IR" sz="2800" dirty="0"/>
              <a:t>در خانواده</a:t>
            </a:r>
          </a:p>
          <a:p>
            <a:pPr algn="r" rtl="1">
              <a:spcBef>
                <a:spcPct val="50000"/>
              </a:spcBef>
              <a:buFontTx/>
              <a:buChar char="•"/>
            </a:pPr>
            <a:r>
              <a:rPr lang="fa-IR" sz="2800" dirty="0"/>
              <a:t>داشتن دلبستگي به والدين(پیوند عمیق با خانواده)</a:t>
            </a:r>
          </a:p>
          <a:p>
            <a:pPr algn="r" rtl="1">
              <a:spcBef>
                <a:spcPct val="50000"/>
              </a:spcBef>
              <a:buFontTx/>
              <a:buChar char="•"/>
            </a:pPr>
            <a:r>
              <a:rPr lang="fa-IR" sz="2800" dirty="0"/>
              <a:t>حضور قوانين شفاف و خوب در خانواده</a:t>
            </a:r>
          </a:p>
          <a:p>
            <a:pPr algn="r" rtl="1">
              <a:spcBef>
                <a:spcPct val="50000"/>
              </a:spcBef>
              <a:buFontTx/>
              <a:buChar char="•"/>
            </a:pPr>
            <a:r>
              <a:rPr lang="fa-IR" sz="2800" dirty="0"/>
              <a:t>مديريت خوب منزل </a:t>
            </a:r>
          </a:p>
          <a:p>
            <a:pPr algn="r" rtl="1">
              <a:buFont typeface="Arial" pitchFamily="34" charset="0"/>
              <a:buChar char="•"/>
            </a:pPr>
            <a:r>
              <a:rPr lang="fa-IR" sz="2800" dirty="0"/>
              <a:t>نظارت صحیح والدین بر فرزندان </a:t>
            </a:r>
            <a:endParaRPr lang="en-US" sz="2800" dirty="0"/>
          </a:p>
          <a:p>
            <a:pPr algn="r" rtl="1">
              <a:buFont typeface="Arial" pitchFamily="34" charset="0"/>
              <a:buChar char="•"/>
            </a:pPr>
            <a:r>
              <a:rPr lang="fa-IR" sz="2800" dirty="0">
                <a:solidFill>
                  <a:srgbClr val="C00000"/>
                </a:solidFill>
              </a:rPr>
              <a:t>درگیر کردن </a:t>
            </a:r>
            <a:r>
              <a:rPr lang="fa-IR" sz="2800" dirty="0"/>
              <a:t>والدین در زندگی فرزندان</a:t>
            </a:r>
          </a:p>
          <a:p>
            <a:pPr algn="r" rtl="1">
              <a:buFont typeface="Arial" pitchFamily="34" charset="0"/>
              <a:buChar char="•"/>
            </a:pPr>
            <a:r>
              <a:rPr lang="fa-IR" sz="2800" dirty="0"/>
              <a:t>بیان شفاف و صریح موضع والدین</a:t>
            </a:r>
          </a:p>
          <a:p>
            <a:pPr algn="r" rtl="1">
              <a:buFont typeface="Arial" pitchFamily="34" charset="0"/>
              <a:buChar char="•"/>
            </a:pPr>
            <a:r>
              <a:rPr lang="fa-IR" sz="2800" dirty="0"/>
              <a:t>وجود آگاهی در مورد مواد و راههای ابتلاء به آن</a:t>
            </a:r>
          </a:p>
          <a:p>
            <a:pPr algn="r" rtl="1">
              <a:buFont typeface="Arial" pitchFamily="34" charset="0"/>
              <a:buChar char="•"/>
            </a:pPr>
            <a:r>
              <a:rPr lang="fa-IR" sz="2800" dirty="0"/>
              <a:t>الگو بودن اعضای خانواده</a:t>
            </a:r>
          </a:p>
        </p:txBody>
      </p:sp>
      <p:pic>
        <p:nvPicPr>
          <p:cNvPr id="27655" name="Picture 46" descr="BD00146_"/>
          <p:cNvPicPr>
            <a:picLocks noGrp="1" noChangeAspect="1" noChangeArrowheads="1"/>
          </p:cNvPicPr>
          <p:nvPr>
            <p:ph sz="quarter" idx="4"/>
          </p:nvPr>
        </p:nvPicPr>
        <p:blipFill>
          <a:blip r:embed="rId6" cstate="print"/>
          <a:srcRect/>
          <a:stretch>
            <a:fillRect/>
          </a:stretch>
        </p:blipFill>
        <p:spPr>
          <a:xfrm>
            <a:off x="6959600" y="2781301"/>
            <a:ext cx="1817688" cy="1795463"/>
          </a:xfrm>
          <a:noFill/>
        </p:spPr>
      </p:pic>
    </p:spTree>
    <p:extLst>
      <p:ext uri="{BB962C8B-B14F-4D97-AF65-F5344CB8AC3E}">
        <p14:creationId xmlns:p14="http://schemas.microsoft.com/office/powerpoint/2010/main" val="16453111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pPr algn="r" rtl="1"/>
            <a:r>
              <a:rPr lang="fa-IR" b="1" i="1" dirty="0"/>
              <a:t>برنامه هاي مرتبط با خانواده مهارتهاي تاب آوري را آموزش مي دهند</a:t>
            </a:r>
            <a:endParaRPr lang="en-US" dirty="0"/>
          </a:p>
        </p:txBody>
      </p:sp>
      <p:sp>
        <p:nvSpPr>
          <p:cNvPr id="8" name="Content Placeholder 7"/>
          <p:cNvSpPr>
            <a:spLocks noGrp="1"/>
          </p:cNvSpPr>
          <p:nvPr>
            <p:ph idx="1"/>
          </p:nvPr>
        </p:nvSpPr>
        <p:spPr>
          <a:xfrm>
            <a:off x="176981" y="1789470"/>
            <a:ext cx="11916695" cy="4768645"/>
          </a:xfrm>
        </p:spPr>
        <p:txBody>
          <a:bodyPr>
            <a:normAutofit/>
          </a:bodyPr>
          <a:lstStyle/>
          <a:p>
            <a:pPr marL="742950" lvl="0" indent="-742950" algn="r" rtl="1">
              <a:buFont typeface="+mj-lt"/>
              <a:buAutoNum type="arabicPeriod"/>
            </a:pPr>
            <a:r>
              <a:rPr lang="fa-IR" sz="3600" b="1" dirty="0">
                <a:solidFill>
                  <a:srgbClr val="FF0000"/>
                </a:solidFill>
              </a:rPr>
              <a:t>مهارتهاي اجتماعي بين فردي: </a:t>
            </a:r>
            <a:r>
              <a:rPr lang="fa-IR" sz="3600" b="1" dirty="0"/>
              <a:t>گفتن و شنيدن</a:t>
            </a:r>
            <a:endParaRPr lang="en-US" sz="3600" b="1" dirty="0"/>
          </a:p>
          <a:p>
            <a:pPr marL="742950" lvl="0" indent="-742950" algn="r" rtl="1">
              <a:buFont typeface="+mj-lt"/>
              <a:buAutoNum type="arabicPeriod"/>
            </a:pPr>
            <a:r>
              <a:rPr lang="fa-IR" sz="3600" b="1" dirty="0">
                <a:solidFill>
                  <a:srgbClr val="FF0000"/>
                </a:solidFill>
              </a:rPr>
              <a:t>برنامه ريزي و سازماندهي مهارتها</a:t>
            </a:r>
            <a:r>
              <a:rPr lang="fa-IR" sz="3600" b="1" dirty="0"/>
              <a:t>: جلسات خانوادگي</a:t>
            </a:r>
            <a:endParaRPr lang="en-US" sz="3600" b="1" dirty="0"/>
          </a:p>
          <a:p>
            <a:pPr marL="742950" lvl="0" indent="-742950" algn="r" rtl="1">
              <a:buFont typeface="+mj-lt"/>
              <a:buAutoNum type="arabicPeriod"/>
            </a:pPr>
            <a:r>
              <a:rPr lang="fa-IR" sz="3600" b="1" dirty="0">
                <a:solidFill>
                  <a:srgbClr val="FF0000"/>
                </a:solidFill>
              </a:rPr>
              <a:t>حل مسئله</a:t>
            </a:r>
            <a:r>
              <a:rPr lang="fa-IR" sz="3600" b="1" dirty="0"/>
              <a:t>: مقاومت در برابر همتايان</a:t>
            </a:r>
            <a:endParaRPr lang="en-US" sz="3600" b="1" dirty="0"/>
          </a:p>
          <a:p>
            <a:pPr marL="742950" lvl="0" indent="-742950" algn="r" rtl="1">
              <a:buFont typeface="+mj-lt"/>
              <a:buAutoNum type="arabicPeriod"/>
            </a:pPr>
            <a:r>
              <a:rPr lang="fa-IR" sz="3600" b="1" dirty="0">
                <a:solidFill>
                  <a:srgbClr val="FF0000"/>
                </a:solidFill>
              </a:rPr>
              <a:t>محافظت از اعتماد به نفس</a:t>
            </a:r>
            <a:r>
              <a:rPr lang="fa-IR" sz="3600" b="1" dirty="0"/>
              <a:t>: شناخت احساسات و پذيرفتن انتقادات</a:t>
            </a:r>
            <a:endParaRPr lang="en-US" sz="3600" b="1" dirty="0"/>
          </a:p>
          <a:p>
            <a:pPr marL="742950" indent="-742950" algn="r" rtl="1">
              <a:buFont typeface="+mj-lt"/>
              <a:buAutoNum type="arabicPeriod"/>
            </a:pPr>
            <a:r>
              <a:rPr lang="fa-IR" sz="3600" b="1" dirty="0">
                <a:solidFill>
                  <a:srgbClr val="FF0000"/>
                </a:solidFill>
              </a:rPr>
              <a:t>كنترل عواطف و احساسات</a:t>
            </a:r>
            <a:r>
              <a:rPr lang="fa-IR" sz="3600" b="1" dirty="0"/>
              <a:t>: فائق امدن بر عصبانيت</a:t>
            </a:r>
            <a:endParaRPr lang="en-US" sz="3600" b="1" dirty="0"/>
          </a:p>
        </p:txBody>
      </p:sp>
    </p:spTree>
    <p:extLst>
      <p:ext uri="{BB962C8B-B14F-4D97-AF65-F5344CB8AC3E}">
        <p14:creationId xmlns:p14="http://schemas.microsoft.com/office/powerpoint/2010/main" val="3099205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ar-SA" dirty="0"/>
              <a:t>3 دسته از عوامل محافظتي</a:t>
            </a:r>
            <a:r>
              <a:rPr lang="fa-IR" dirty="0"/>
              <a:t> اصلی در خانواده</a:t>
            </a:r>
            <a:endParaRPr lang="en-US" dirty="0"/>
          </a:p>
        </p:txBody>
      </p:sp>
      <p:sp>
        <p:nvSpPr>
          <p:cNvPr id="8" name="Content Placeholder 7"/>
          <p:cNvSpPr>
            <a:spLocks noGrp="1"/>
          </p:cNvSpPr>
          <p:nvPr>
            <p:ph idx="1"/>
          </p:nvPr>
        </p:nvSpPr>
        <p:spPr/>
        <p:txBody>
          <a:bodyPr/>
          <a:lstStyle/>
          <a:p>
            <a:pPr algn="r" rtl="1"/>
            <a:r>
              <a:rPr lang="ar-SA" b="1" dirty="0"/>
              <a:t>الف‌ـ روابط مهربانانه:</a:t>
            </a:r>
            <a:endParaRPr lang="fa-IR" b="1" dirty="0"/>
          </a:p>
          <a:p>
            <a:pPr algn="r" rtl="1"/>
            <a:r>
              <a:rPr lang="ar-SA" b="1" dirty="0"/>
              <a:t>ب‌ـ انتظارات بالا:</a:t>
            </a:r>
            <a:endParaRPr lang="fa-IR" b="1" dirty="0"/>
          </a:p>
          <a:p>
            <a:pPr algn="r" rtl="1"/>
            <a:r>
              <a:rPr lang="ar-SA" b="1" dirty="0"/>
              <a:t>ج‌ـ فرصت‌هايي براي مشاركت:</a:t>
            </a:r>
            <a:endParaRPr lang="en-US" dirty="0"/>
          </a:p>
        </p:txBody>
      </p:sp>
    </p:spTree>
    <p:extLst>
      <p:ext uri="{BB962C8B-B14F-4D97-AF65-F5344CB8AC3E}">
        <p14:creationId xmlns:p14="http://schemas.microsoft.com/office/powerpoint/2010/main" val="2722166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الف‌ـ روابط مهربانانه:</a:t>
            </a:r>
            <a:endParaRPr lang="en-US" dirty="0"/>
          </a:p>
        </p:txBody>
      </p:sp>
      <p:sp>
        <p:nvSpPr>
          <p:cNvPr id="3" name="Content Placeholder 2"/>
          <p:cNvSpPr>
            <a:spLocks noGrp="1"/>
          </p:cNvSpPr>
          <p:nvPr>
            <p:ph idx="1"/>
          </p:nvPr>
        </p:nvSpPr>
        <p:spPr>
          <a:xfrm>
            <a:off x="838199" y="1825625"/>
            <a:ext cx="10931013" cy="4351338"/>
          </a:xfrm>
        </p:spPr>
        <p:txBody>
          <a:bodyPr>
            <a:normAutofit/>
          </a:bodyPr>
          <a:lstStyle/>
          <a:p>
            <a:pPr lvl="0" algn="r" rtl="1"/>
            <a:r>
              <a:rPr lang="ar-SA" sz="4000" dirty="0"/>
              <a:t>حمايت عاشقانه و بي‌چشمداشت از نوجوان</a:t>
            </a:r>
            <a:endParaRPr lang="en-US" sz="4000" dirty="0"/>
          </a:p>
          <a:p>
            <a:pPr lvl="0" algn="r" rtl="1"/>
            <a:r>
              <a:rPr lang="ar-SA" sz="4000" dirty="0"/>
              <a:t>احترام</a:t>
            </a:r>
            <a:endParaRPr lang="en-US" sz="4000" dirty="0"/>
          </a:p>
          <a:p>
            <a:pPr algn="r" rtl="1"/>
            <a:r>
              <a:rPr lang="ar-SA" sz="4000" dirty="0"/>
              <a:t>دلسوزي</a:t>
            </a:r>
            <a:endParaRPr lang="en-US" sz="4000" dirty="0"/>
          </a:p>
        </p:txBody>
      </p:sp>
    </p:spTree>
    <p:extLst>
      <p:ext uri="{BB962C8B-B14F-4D97-AF65-F5344CB8AC3E}">
        <p14:creationId xmlns:p14="http://schemas.microsoft.com/office/powerpoint/2010/main" val="2863012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924232"/>
          </a:xfrm>
        </p:spPr>
        <p:txBody>
          <a:bodyPr/>
          <a:lstStyle/>
          <a:p>
            <a:pPr algn="r" rtl="1"/>
            <a:r>
              <a:rPr lang="ar-SA" b="1" dirty="0"/>
              <a:t>ب‌ـ انتظارات بالا:</a:t>
            </a:r>
            <a:endParaRPr lang="en-US" dirty="0"/>
          </a:p>
        </p:txBody>
      </p:sp>
      <p:sp>
        <p:nvSpPr>
          <p:cNvPr id="3" name="Content Placeholder 2"/>
          <p:cNvSpPr>
            <a:spLocks noGrp="1"/>
          </p:cNvSpPr>
          <p:nvPr>
            <p:ph idx="1"/>
          </p:nvPr>
        </p:nvSpPr>
        <p:spPr>
          <a:xfrm>
            <a:off x="108155" y="924232"/>
            <a:ext cx="11965858" cy="5840362"/>
          </a:xfrm>
        </p:spPr>
        <p:txBody>
          <a:bodyPr>
            <a:normAutofit/>
          </a:bodyPr>
          <a:lstStyle/>
          <a:p>
            <a:pPr lvl="0" algn="r" rtl="1"/>
            <a:r>
              <a:rPr lang="ar-SA" sz="4000" dirty="0"/>
              <a:t>باورداشتن به تاب‌آوري ذاتي فرزندان و ظرفيت خود اصلاح‌گري او</a:t>
            </a:r>
            <a:endParaRPr lang="en-US" sz="4000" dirty="0"/>
          </a:p>
          <a:p>
            <a:pPr lvl="0" algn="r" rtl="1"/>
            <a:r>
              <a:rPr lang="ar-SA" sz="4000" dirty="0"/>
              <a:t>به چالش كشانيدن فرزندان، همراه با حمايتگري</a:t>
            </a:r>
            <a:endParaRPr lang="en-US" sz="4000" dirty="0"/>
          </a:p>
          <a:p>
            <a:pPr lvl="0" algn="r" rtl="1"/>
            <a:r>
              <a:rPr lang="ar-SA" sz="4000" dirty="0"/>
              <a:t>ارائه راهنمايي ساختاريافته، همراه با آزادي لازم براي خطرپذيري</a:t>
            </a:r>
            <a:endParaRPr lang="en-US" sz="4000" dirty="0"/>
          </a:p>
          <a:p>
            <a:pPr lvl="0" algn="r" rtl="1"/>
            <a:r>
              <a:rPr lang="ar-SA" sz="4000" dirty="0"/>
              <a:t>تمركز بر توانمندي‌هاي فرزندان</a:t>
            </a:r>
            <a:endParaRPr lang="en-US" sz="4000" dirty="0"/>
          </a:p>
          <a:p>
            <a:pPr lvl="0" algn="r" rtl="1"/>
            <a:r>
              <a:rPr lang="ar-SA" sz="4000" dirty="0"/>
              <a:t>باز تعريف داستان زندگي فرزند: </a:t>
            </a:r>
            <a:r>
              <a:rPr lang="ar-SA" sz="3200" dirty="0"/>
              <a:t>از يك قرباني آسيب‌ديده به يك تاب‌آور بازمانده از حادثه (تغيير نقش شخصيت اول در داستان)</a:t>
            </a:r>
            <a:endParaRPr lang="en-US" sz="3200" dirty="0"/>
          </a:p>
          <a:p>
            <a:pPr lvl="0" algn="r" rtl="1"/>
            <a:r>
              <a:rPr lang="ar-SA" sz="4000" dirty="0"/>
              <a:t>آموزش نوجوانان دربارة تاب‌آوري ذاتي آنان: </a:t>
            </a:r>
            <a:r>
              <a:rPr lang="ar-SA" sz="3200" dirty="0"/>
              <a:t>افكار و قضاوت‌هاي ما دربارة گذشته مي‌تواند براحساس و رفتار ما در آينده تأثيرگذارد (توان فراشناختي)</a:t>
            </a:r>
            <a:endParaRPr lang="fa-IR" sz="3200" dirty="0"/>
          </a:p>
          <a:p>
            <a:pPr lvl="0" algn="r" rtl="1"/>
            <a:endParaRPr lang="en-US" dirty="0"/>
          </a:p>
          <a:p>
            <a:pPr marL="0" indent="0" rtl="1">
              <a:buNone/>
            </a:pPr>
            <a:endParaRPr lang="en-US" dirty="0"/>
          </a:p>
          <a:p>
            <a:pPr algn="r" rtl="1"/>
            <a:endParaRPr lang="en-US" dirty="0"/>
          </a:p>
        </p:txBody>
      </p:sp>
    </p:spTree>
    <p:extLst>
      <p:ext uri="{BB962C8B-B14F-4D97-AF65-F5344CB8AC3E}">
        <p14:creationId xmlns:p14="http://schemas.microsoft.com/office/powerpoint/2010/main" val="206248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42220"/>
          </a:xfrm>
        </p:spPr>
        <p:txBody>
          <a:bodyPr>
            <a:normAutofit/>
          </a:bodyPr>
          <a:lstStyle/>
          <a:p>
            <a:pPr algn="r" rtl="1"/>
            <a:r>
              <a:rPr lang="ar-SA" b="1" dirty="0"/>
              <a:t>ج‌ـ فرصت‌هايي براي مشاركت:</a:t>
            </a:r>
            <a:endParaRPr lang="en-US" dirty="0"/>
          </a:p>
        </p:txBody>
      </p:sp>
      <p:sp>
        <p:nvSpPr>
          <p:cNvPr id="3" name="Content Placeholder 2"/>
          <p:cNvSpPr>
            <a:spLocks noGrp="1"/>
          </p:cNvSpPr>
          <p:nvPr>
            <p:ph idx="1"/>
          </p:nvPr>
        </p:nvSpPr>
        <p:spPr>
          <a:xfrm>
            <a:off x="0" y="855406"/>
            <a:ext cx="12123174" cy="6002593"/>
          </a:xfrm>
        </p:spPr>
        <p:txBody>
          <a:bodyPr>
            <a:normAutofit/>
          </a:bodyPr>
          <a:lstStyle/>
          <a:p>
            <a:pPr lvl="0" algn="r" rtl="1"/>
            <a:r>
              <a:rPr lang="ar-SA" sz="3200" dirty="0"/>
              <a:t>فراهم‌سازي فرايندهاي متعامل گروهي</a:t>
            </a:r>
            <a:endParaRPr lang="en-US" sz="3200" dirty="0"/>
          </a:p>
          <a:p>
            <a:pPr lvl="0" algn="r" rtl="1"/>
            <a:r>
              <a:rPr lang="ar-SA" sz="3200" dirty="0"/>
              <a:t>فراهم‌سازي تفكر انتقادي، گفتگو و بازخورد</a:t>
            </a:r>
            <a:endParaRPr lang="en-US" sz="3200" dirty="0"/>
          </a:p>
          <a:p>
            <a:pPr lvl="0" algn="r" rtl="1"/>
            <a:r>
              <a:rPr lang="ar-SA" sz="3200" dirty="0"/>
              <a:t>مسئوليت‌پذيري</a:t>
            </a:r>
            <a:endParaRPr lang="en-US" sz="3200" dirty="0"/>
          </a:p>
          <a:p>
            <a:pPr lvl="0" algn="r" rtl="1"/>
            <a:r>
              <a:rPr lang="ar-SA" sz="3200" dirty="0"/>
              <a:t>دعوت از فرزندان براي آفرينش و تدوين مقررات منزل، روش مطالعه </a:t>
            </a:r>
            <a:endParaRPr lang="en-US" sz="3200" dirty="0"/>
          </a:p>
          <a:p>
            <a:pPr lvl="0" algn="r" rtl="1"/>
            <a:r>
              <a:rPr lang="ar-SA" sz="3200" dirty="0"/>
              <a:t>مشاركت فرزندان(نه کنترل آنان) در طراحي و اجراي برنامه های خانوادگی (فوق برنامه‌ها) و افزايش احساس مالكيت نسبت به برنامه</a:t>
            </a:r>
            <a:endParaRPr lang="en-US" sz="3200" dirty="0"/>
          </a:p>
          <a:p>
            <a:pPr lvl="0" algn="r" rtl="1"/>
            <a:r>
              <a:rPr lang="ar-SA" sz="3200" dirty="0"/>
              <a:t>تجربة تسلط و چيرگي (افزايش احساس خودكارآمدي)</a:t>
            </a:r>
            <a:endParaRPr lang="en-US" sz="3200" dirty="0"/>
          </a:p>
          <a:p>
            <a:pPr lvl="0" algn="r" rtl="1"/>
            <a:r>
              <a:rPr lang="ar-SA" sz="3200" dirty="0"/>
              <a:t>فرصت ابراز و بيان خلاقانه،‌كه مي‌تواند به شكل قصه‌گويي، نوشته‌هاي ادبي، نقاشي، اجراي موسيقي، اجراي نمايشنامه باشد.</a:t>
            </a:r>
            <a:endParaRPr lang="en-US" sz="3200" dirty="0"/>
          </a:p>
          <a:p>
            <a:pPr lvl="0" algn="r" rtl="1"/>
            <a:r>
              <a:rPr lang="ar-SA" sz="3200" dirty="0"/>
              <a:t>فراهم‌سازي فرصت‌هايي براي ياري‌رساني به ديگران</a:t>
            </a:r>
            <a:endParaRPr lang="en-US" sz="3200" dirty="0"/>
          </a:p>
          <a:p>
            <a:pPr algn="r" rtl="1"/>
            <a:endParaRPr lang="en-US" dirty="0"/>
          </a:p>
        </p:txBody>
      </p:sp>
    </p:spTree>
    <p:extLst>
      <p:ext uri="{BB962C8B-B14F-4D97-AF65-F5344CB8AC3E}">
        <p14:creationId xmlns:p14="http://schemas.microsoft.com/office/powerpoint/2010/main" val="2453765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پژوهش‌هاي بعمل آمده  همگي نشان مي‌دهند كه</a:t>
            </a:r>
            <a:endParaRPr lang="en-US" dirty="0"/>
          </a:p>
        </p:txBody>
      </p:sp>
      <p:sp>
        <p:nvSpPr>
          <p:cNvPr id="3" name="Content Placeholder 2"/>
          <p:cNvSpPr>
            <a:spLocks noGrp="1"/>
          </p:cNvSpPr>
          <p:nvPr>
            <p:ph idx="1"/>
          </p:nvPr>
        </p:nvSpPr>
        <p:spPr/>
        <p:txBody>
          <a:bodyPr>
            <a:normAutofit lnSpcReduction="10000"/>
          </a:bodyPr>
          <a:lstStyle/>
          <a:p>
            <a:pPr algn="r" rtl="1"/>
            <a:r>
              <a:rPr lang="ar-SA" sz="4000" dirty="0"/>
              <a:t>ويژگي‌هايي در خانواده، مدرسه و محيط‌هاي اجتماعي مي‌توانند به </a:t>
            </a:r>
            <a:r>
              <a:rPr lang="ar-SA" sz="4000" b="1" dirty="0">
                <a:solidFill>
                  <a:srgbClr val="C00000"/>
                </a:solidFill>
              </a:rPr>
              <a:t>تقويت يا تضعيف </a:t>
            </a:r>
            <a:r>
              <a:rPr lang="ar-SA" sz="4000" dirty="0"/>
              <a:t>تاب‌آوري طبيعي در كودك</a:t>
            </a:r>
            <a:r>
              <a:rPr lang="fa-IR" sz="4000" dirty="0"/>
              <a:t> ونوجوان</a:t>
            </a:r>
            <a:r>
              <a:rPr lang="ar-SA" sz="4000" dirty="0"/>
              <a:t> بيانجامند</a:t>
            </a:r>
            <a:endParaRPr lang="fa-IR" sz="4000" dirty="0"/>
          </a:p>
          <a:p>
            <a:pPr algn="r" rtl="1"/>
            <a:r>
              <a:rPr lang="ar-SA" sz="4000" dirty="0"/>
              <a:t>وجود </a:t>
            </a:r>
            <a:r>
              <a:rPr lang="ar-SA" sz="4000" b="1" u="sng" dirty="0"/>
              <a:t>روابط مؤثر </a:t>
            </a:r>
            <a:r>
              <a:rPr lang="ar-SA" sz="4000" dirty="0"/>
              <a:t>ميان اعضاء خانواده و نيز در مدرسه، عامل محافظتي مهمي در برابر هر رفتار پرخطري (بجز بارداري) بوده است.</a:t>
            </a:r>
            <a:endParaRPr lang="fa-IR" sz="4000" dirty="0"/>
          </a:p>
          <a:p>
            <a:pPr algn="r" rtl="1"/>
            <a:r>
              <a:rPr lang="ar-SA" sz="4000" dirty="0"/>
              <a:t> آشكار است كه بافتار اجتماعي اهميت زيادي در اين‌باره دارد…</a:t>
            </a:r>
            <a:endParaRPr lang="fa-IR" sz="4000" dirty="0"/>
          </a:p>
        </p:txBody>
      </p:sp>
    </p:spTree>
    <p:extLst>
      <p:ext uri="{BB962C8B-B14F-4D97-AF65-F5344CB8AC3E}">
        <p14:creationId xmlns:p14="http://schemas.microsoft.com/office/powerpoint/2010/main" val="9723871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110142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rtl="1"/>
            <a:r>
              <a:rPr lang="fa-IR" dirty="0"/>
              <a:t>مدرسه</a:t>
            </a:r>
            <a:endParaRPr lang="en-US" dirty="0"/>
          </a:p>
        </p:txBody>
      </p:sp>
      <p:sp>
        <p:nvSpPr>
          <p:cNvPr id="3" name="Content Placeholder 2"/>
          <p:cNvSpPr>
            <a:spLocks noGrp="1"/>
          </p:cNvSpPr>
          <p:nvPr>
            <p:ph type="subTitle" idx="1"/>
          </p:nvPr>
        </p:nvSpPr>
        <p:spPr/>
        <p:txBody>
          <a:bodyPr/>
          <a:lstStyle/>
          <a:p>
            <a:pPr lvl="0" algn="r" rtl="1"/>
            <a:r>
              <a:rPr lang="ar-SA" dirty="0"/>
              <a:t>معلمان و كاركنان مدارس باور داشته باشند كه هر نوجواني داراي تاب‌آوري</a:t>
            </a:r>
            <a:r>
              <a:rPr lang="ar-SA" b="1" dirty="0">
                <a:solidFill>
                  <a:srgbClr val="FF0000"/>
                </a:solidFill>
              </a:rPr>
              <a:t> ذاتي </a:t>
            </a:r>
            <a:r>
              <a:rPr lang="ar-SA" dirty="0"/>
              <a:t>است</a:t>
            </a:r>
            <a:endParaRPr lang="en-US" dirty="0"/>
          </a:p>
        </p:txBody>
      </p:sp>
    </p:spTree>
    <p:extLst>
      <p:ext uri="{BB962C8B-B14F-4D97-AF65-F5344CB8AC3E}">
        <p14:creationId xmlns:p14="http://schemas.microsoft.com/office/powerpoint/2010/main" val="37553854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fa-IR" altLang="en-US"/>
              <a:t>عوامل خطر ساز در سطح مدرسه</a:t>
            </a:r>
            <a:endParaRPr lang="en-US" altLang="en-US">
              <a:ea typeface="Majalla UI"/>
              <a:cs typeface="Majalla UI"/>
            </a:endParaRPr>
          </a:p>
        </p:txBody>
      </p:sp>
      <p:pic>
        <p:nvPicPr>
          <p:cNvPr id="35843" name="Picture 4" descr="HM00116_">
            <a:hlinkClick r:id="rId3" action="ppaction://hlinksldjump"/>
          </p:cNvPr>
          <p:cNvPicPr>
            <a:picLocks noGrp="1" noChangeAspect="1" noChangeArrowheads="1"/>
          </p:cNvPicPr>
          <p:nvPr>
            <p:ph idx="1"/>
          </p:nvPr>
        </p:nvPicPr>
        <p:blipFill>
          <a:blip r:embed="rId4" cstate="print">
            <a:extLst>
              <a:ext uri="{28A0092B-C50C-407E-A947-70E740481C1C}">
                <a14:useLocalDpi xmlns:a14="http://schemas.microsoft.com/office/drawing/2010/main" val="0"/>
              </a:ext>
            </a:extLst>
          </a:blip>
          <a:srcRect/>
          <a:stretch>
            <a:fillRect/>
          </a:stretch>
        </p:blipFill>
        <p:spPr>
          <a:xfrm rot="10644370" flipV="1">
            <a:off x="1847850" y="5734050"/>
            <a:ext cx="990600" cy="896938"/>
          </a:xfrm>
          <a:solidFill>
            <a:srgbClr val="FF0000"/>
          </a:solidFill>
        </p:spPr>
      </p:pic>
      <p:sp>
        <p:nvSpPr>
          <p:cNvPr id="35844" name="Text Box 6"/>
          <p:cNvSpPr txBox="1">
            <a:spLocks noChangeArrowheads="1"/>
          </p:cNvSpPr>
          <p:nvPr/>
        </p:nvSpPr>
        <p:spPr bwMode="auto">
          <a:xfrm>
            <a:off x="2424114" y="1268414"/>
            <a:ext cx="7488237" cy="423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rtl="1" eaLnBrk="1" hangingPunct="1">
              <a:spcBef>
                <a:spcPct val="50000"/>
              </a:spcBef>
              <a:buFontTx/>
              <a:buChar char="•"/>
            </a:pPr>
            <a:r>
              <a:rPr lang="fa-IR" altLang="en-US" sz="3200" dirty="0"/>
              <a:t>شكست تحصيلي</a:t>
            </a:r>
          </a:p>
          <a:p>
            <a:pPr algn="r" rtl="1" eaLnBrk="1" hangingPunct="1">
              <a:spcBef>
                <a:spcPct val="50000"/>
              </a:spcBef>
              <a:buFontTx/>
              <a:buChar char="•"/>
            </a:pPr>
            <a:r>
              <a:rPr lang="fa-IR" altLang="en-US" sz="3200" dirty="0"/>
              <a:t>مشكلات رفتاري</a:t>
            </a:r>
          </a:p>
          <a:p>
            <a:pPr algn="r" rtl="1" eaLnBrk="1" hangingPunct="1">
              <a:spcBef>
                <a:spcPct val="50000"/>
              </a:spcBef>
              <a:buFontTx/>
              <a:buChar char="•"/>
            </a:pPr>
            <a:r>
              <a:rPr lang="fa-IR" altLang="en-US" sz="3200" dirty="0"/>
              <a:t>فقدان تعهد به مدرسه</a:t>
            </a:r>
          </a:p>
          <a:p>
            <a:pPr algn="r" rtl="1" eaLnBrk="1" hangingPunct="1">
              <a:spcBef>
                <a:spcPct val="50000"/>
              </a:spcBef>
              <a:buFontTx/>
              <a:buChar char="•"/>
            </a:pPr>
            <a:r>
              <a:rPr lang="fa-IR" altLang="en-US" sz="3200" dirty="0"/>
              <a:t>غيبت هاي غير موجه</a:t>
            </a:r>
          </a:p>
          <a:p>
            <a:pPr algn="r" rtl="1" eaLnBrk="1" hangingPunct="1">
              <a:spcBef>
                <a:spcPct val="50000"/>
              </a:spcBef>
              <a:buFontTx/>
              <a:buChar char="•"/>
            </a:pPr>
            <a:r>
              <a:rPr lang="fa-IR" altLang="en-US" sz="3200" dirty="0"/>
              <a:t>عضويت در گروههاي ناباب</a:t>
            </a:r>
          </a:p>
          <a:p>
            <a:pPr eaLnBrk="1" hangingPunct="1">
              <a:spcBef>
                <a:spcPct val="50000"/>
              </a:spcBef>
              <a:buFontTx/>
              <a:buChar char="•"/>
            </a:pPr>
            <a:endParaRPr lang="en-US" altLang="en-US" sz="3200" dirty="0"/>
          </a:p>
        </p:txBody>
      </p:sp>
    </p:spTree>
    <p:extLst>
      <p:ext uri="{BB962C8B-B14F-4D97-AF65-F5344CB8AC3E}">
        <p14:creationId xmlns:p14="http://schemas.microsoft.com/office/powerpoint/2010/main" val="4196888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آغاز تاب‌آوري </a:t>
            </a:r>
            <a:r>
              <a:rPr lang="fa-IR" dirty="0"/>
              <a:t>درمدرسه</a:t>
            </a:r>
            <a:endParaRPr lang="en-US" dirty="0"/>
          </a:p>
        </p:txBody>
      </p:sp>
      <p:sp>
        <p:nvSpPr>
          <p:cNvPr id="3" name="Content Placeholder 2"/>
          <p:cNvSpPr>
            <a:spLocks noGrp="1"/>
          </p:cNvSpPr>
          <p:nvPr>
            <p:ph idx="1"/>
          </p:nvPr>
        </p:nvSpPr>
        <p:spPr/>
        <p:txBody>
          <a:bodyPr/>
          <a:lstStyle/>
          <a:p>
            <a:pPr algn="r" rtl="1"/>
            <a:r>
              <a:rPr lang="ar-SA" dirty="0"/>
              <a:t> </a:t>
            </a:r>
            <a:r>
              <a:rPr lang="ar-SA" sz="3600" dirty="0"/>
              <a:t>باور داشتن به آنچه كه موجب شكوفايي ظرفيت‌هاي دانش‌آموزان ما مي‌شود، مستلزم اين است كه </a:t>
            </a:r>
            <a:r>
              <a:rPr lang="ar-SA" sz="3600" dirty="0">
                <a:solidFill>
                  <a:srgbClr val="FF0000"/>
                </a:solidFill>
              </a:rPr>
              <a:t>نخست خودمان به تاب‌آوري ذاتي خودمان </a:t>
            </a:r>
            <a:r>
              <a:rPr lang="ar-SA" sz="3600" dirty="0"/>
              <a:t>اعتقاد داشته باشيم</a:t>
            </a:r>
            <a:endParaRPr lang="en-US" sz="3600" dirty="0"/>
          </a:p>
          <a:p>
            <a:pPr lvl="0" algn="r" rtl="1"/>
            <a:r>
              <a:rPr lang="en-US" sz="3600" dirty="0"/>
              <a:t> </a:t>
            </a:r>
            <a:r>
              <a:rPr lang="ar-SA" sz="3600" dirty="0"/>
              <a:t>به توان دروني‌مان براي تغيير، رفتار ما، هميشه بلندتر از گفتار ما، صحبت مي‌كند. </a:t>
            </a:r>
            <a:endParaRPr lang="fa-IR" sz="3600" dirty="0"/>
          </a:p>
          <a:p>
            <a:pPr lvl="0" algn="r" rtl="1"/>
            <a:r>
              <a:rPr lang="ar-SA" sz="3600" dirty="0"/>
              <a:t>به اين معنا كه براي آموزش دانش‌آموزان</a:t>
            </a:r>
            <a:r>
              <a:rPr lang="fa-IR" sz="3600" dirty="0"/>
              <a:t> </a:t>
            </a:r>
            <a:r>
              <a:rPr lang="ar-SA" sz="3600" dirty="0"/>
              <a:t>مان براي اينكه به قدرت دروني‌شان پي ببرند، در </a:t>
            </a:r>
            <a:r>
              <a:rPr lang="ar-SA" sz="3600" b="1" u="sng" dirty="0"/>
              <a:t>ابتدا بايد ببينيم آيا خودمان داراي اين قدرت </a:t>
            </a:r>
            <a:r>
              <a:rPr lang="ar-SA" sz="3600" dirty="0"/>
              <a:t>هستيم </a:t>
            </a:r>
            <a:endParaRPr lang="en-US" sz="3600" dirty="0"/>
          </a:p>
          <a:p>
            <a:pPr algn="r" rtl="1"/>
            <a:endParaRPr lang="en-US" dirty="0"/>
          </a:p>
        </p:txBody>
      </p:sp>
    </p:spTree>
    <p:extLst>
      <p:ext uri="{BB962C8B-B14F-4D97-AF65-F5344CB8AC3E}">
        <p14:creationId xmlns:p14="http://schemas.microsoft.com/office/powerpoint/2010/main" val="14771915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br>
              <a:rPr lang="fa-IR" dirty="0"/>
            </a:br>
            <a:r>
              <a:rPr lang="ar-SA" dirty="0"/>
              <a:t>بزرگسالاني كه در مدرسه كار مي‌كنند از خود بپرسند</a:t>
            </a:r>
            <a:r>
              <a:rPr lang="fa-IR" dirty="0"/>
              <a:t>؟</a:t>
            </a:r>
            <a:endParaRPr lang="en-US" dirty="0"/>
          </a:p>
        </p:txBody>
      </p:sp>
      <p:sp>
        <p:nvSpPr>
          <p:cNvPr id="3" name="Content Placeholder 2"/>
          <p:cNvSpPr>
            <a:spLocks noGrp="1"/>
          </p:cNvSpPr>
          <p:nvPr>
            <p:ph idx="1"/>
          </p:nvPr>
        </p:nvSpPr>
        <p:spPr/>
        <p:txBody>
          <a:bodyPr/>
          <a:lstStyle/>
          <a:p>
            <a:pPr algn="r" rtl="1"/>
            <a:r>
              <a:rPr lang="fa-IR" dirty="0"/>
              <a:t>تمرین –مدرسه1</a:t>
            </a:r>
            <a:endParaRPr lang="en-US" dirty="0"/>
          </a:p>
        </p:txBody>
      </p:sp>
    </p:spTree>
    <p:extLst>
      <p:ext uri="{BB962C8B-B14F-4D97-AF65-F5344CB8AC3E}">
        <p14:creationId xmlns:p14="http://schemas.microsoft.com/office/powerpoint/2010/main" val="5792027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rtl="1" eaLnBrk="1" hangingPunct="1"/>
            <a:r>
              <a:rPr lang="fa-IR" dirty="0"/>
              <a:t>عوامل محافظ در مدرسه</a:t>
            </a:r>
            <a:endParaRPr lang="en-US" dirty="0"/>
          </a:p>
        </p:txBody>
      </p:sp>
      <p:sp>
        <p:nvSpPr>
          <p:cNvPr id="25603" name="Rectangle 3"/>
          <p:cNvSpPr>
            <a:spLocks noGrp="1" noChangeArrowheads="1"/>
          </p:cNvSpPr>
          <p:nvPr>
            <p:ph type="body" idx="1"/>
          </p:nvPr>
        </p:nvSpPr>
        <p:spPr>
          <a:xfrm>
            <a:off x="0" y="1288026"/>
            <a:ext cx="12192000" cy="5569974"/>
          </a:xfrm>
        </p:spPr>
        <p:txBody>
          <a:bodyPr>
            <a:normAutofit/>
          </a:bodyPr>
          <a:lstStyle/>
          <a:p>
            <a:pPr algn="r" rtl="1" eaLnBrk="1" hangingPunct="1"/>
            <a:r>
              <a:rPr lang="fa-IR" dirty="0"/>
              <a:t>پیشرفت وموفقیت تحصیلی</a:t>
            </a:r>
            <a:endParaRPr lang="en-US" dirty="0"/>
          </a:p>
          <a:p>
            <a:pPr algn="r" rtl="1" eaLnBrk="1" hangingPunct="1"/>
            <a:r>
              <a:rPr lang="fa-IR" b="1" u="sng" dirty="0">
                <a:solidFill>
                  <a:srgbClr val="C00000"/>
                </a:solidFill>
              </a:rPr>
              <a:t>آموزش</a:t>
            </a:r>
            <a:r>
              <a:rPr lang="fa-IR" dirty="0"/>
              <a:t> مهارتهای زندگی و مهارتهای امتناع</a:t>
            </a:r>
            <a:endParaRPr lang="en-US" dirty="0"/>
          </a:p>
          <a:p>
            <a:pPr algn="r" rtl="1"/>
            <a:r>
              <a:rPr lang="fa-IR" b="1" u="sng" dirty="0">
                <a:solidFill>
                  <a:srgbClr val="FF0000"/>
                </a:solidFill>
              </a:rPr>
              <a:t>پیوند عمیق </a:t>
            </a:r>
            <a:r>
              <a:rPr lang="fa-IR" dirty="0"/>
              <a:t>دانش آموز با مدرسه خصوصا معلم</a:t>
            </a:r>
            <a:endParaRPr lang="en-US" dirty="0"/>
          </a:p>
          <a:p>
            <a:pPr algn="r" rtl="1" eaLnBrk="1" hangingPunct="1"/>
            <a:r>
              <a:rPr lang="fa-IR" dirty="0"/>
              <a:t>تقویت </a:t>
            </a:r>
            <a:r>
              <a:rPr lang="fa-IR" b="1" u="sng" dirty="0">
                <a:solidFill>
                  <a:srgbClr val="FF0000"/>
                </a:solidFill>
              </a:rPr>
              <a:t>هویت</a:t>
            </a:r>
            <a:r>
              <a:rPr lang="fa-IR" dirty="0"/>
              <a:t> فردی و اجتماعی</a:t>
            </a:r>
          </a:p>
          <a:p>
            <a:pPr algn="r" rtl="1" eaLnBrk="1" hangingPunct="1"/>
            <a:r>
              <a:rPr lang="fa-IR" dirty="0"/>
              <a:t>تقویت </a:t>
            </a:r>
            <a:r>
              <a:rPr lang="fa-IR" b="1" u="sng" dirty="0">
                <a:solidFill>
                  <a:srgbClr val="FF0000"/>
                </a:solidFill>
              </a:rPr>
              <a:t>حس تعلق</a:t>
            </a:r>
          </a:p>
          <a:p>
            <a:pPr algn="r" rtl="1" eaLnBrk="1" hangingPunct="1"/>
            <a:r>
              <a:rPr lang="fa-IR" b="1" u="sng" dirty="0">
                <a:solidFill>
                  <a:srgbClr val="C00000"/>
                </a:solidFill>
              </a:rPr>
              <a:t>الگو</a:t>
            </a:r>
            <a:r>
              <a:rPr lang="fa-IR" dirty="0"/>
              <a:t> بودن پرسنل مدرسه</a:t>
            </a:r>
            <a:endParaRPr lang="en-US" b="1" u="sng" dirty="0">
              <a:solidFill>
                <a:srgbClr val="FF0000"/>
              </a:solidFill>
            </a:endParaRPr>
          </a:p>
          <a:p>
            <a:pPr algn="r" rtl="1" eaLnBrk="1" hangingPunct="1"/>
            <a:r>
              <a:rPr lang="fa-IR" dirty="0"/>
              <a:t>وجود قوانین روشن و لازم الاجرا در مدرسه</a:t>
            </a:r>
          </a:p>
          <a:p>
            <a:pPr algn="r" rtl="1">
              <a:spcBef>
                <a:spcPct val="50000"/>
              </a:spcBef>
              <a:buFontTx/>
              <a:buChar char="•"/>
            </a:pPr>
            <a:r>
              <a:rPr lang="fa-IR" dirty="0"/>
              <a:t>سياستها و برنامه هاي انظباطي روشن و صريح در مدرسه</a:t>
            </a:r>
          </a:p>
          <a:p>
            <a:pPr algn="r" rtl="1">
              <a:spcBef>
                <a:spcPct val="50000"/>
              </a:spcBef>
              <a:buFontTx/>
              <a:buChar char="•"/>
            </a:pPr>
            <a:r>
              <a:rPr lang="fa-IR" dirty="0"/>
              <a:t>تقويت </a:t>
            </a:r>
            <a:r>
              <a:rPr lang="fa-IR" b="1" u="sng" dirty="0">
                <a:solidFill>
                  <a:srgbClr val="C00000"/>
                </a:solidFill>
              </a:rPr>
              <a:t>تجربه هاي سالم </a:t>
            </a:r>
            <a:r>
              <a:rPr lang="fa-IR" dirty="0"/>
              <a:t>در مدرسه نظير ورزش و مسابقات فرهنگي وهنري</a:t>
            </a:r>
          </a:p>
          <a:p>
            <a:pPr eaLnBrk="1" hangingPunct="1"/>
            <a:endParaRPr lang="en-US" dirty="0"/>
          </a:p>
        </p:txBody>
      </p:sp>
    </p:spTree>
    <p:extLst>
      <p:ext uri="{BB962C8B-B14F-4D97-AF65-F5344CB8AC3E}">
        <p14:creationId xmlns:p14="http://schemas.microsoft.com/office/powerpoint/2010/main" val="1358677650"/>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الف‌ـ روابط مهربانانه:</a:t>
            </a:r>
            <a:endParaRPr lang="en-US" dirty="0"/>
          </a:p>
        </p:txBody>
      </p:sp>
      <p:sp>
        <p:nvSpPr>
          <p:cNvPr id="3" name="Content Placeholder 2"/>
          <p:cNvSpPr>
            <a:spLocks noGrp="1"/>
          </p:cNvSpPr>
          <p:nvPr>
            <p:ph idx="1"/>
          </p:nvPr>
        </p:nvSpPr>
        <p:spPr/>
        <p:txBody>
          <a:bodyPr/>
          <a:lstStyle/>
          <a:p>
            <a:pPr lvl="0" algn="r" rtl="1"/>
            <a:r>
              <a:rPr lang="ar-SA" dirty="0"/>
              <a:t>حمايت عاشقانه و بي‌چشمداشت از نوجوان</a:t>
            </a:r>
            <a:endParaRPr lang="en-US" dirty="0"/>
          </a:p>
          <a:p>
            <a:pPr lvl="0" algn="r" rtl="1"/>
            <a:r>
              <a:rPr lang="ar-SA" dirty="0"/>
              <a:t>احترام</a:t>
            </a:r>
            <a:endParaRPr lang="en-US" dirty="0"/>
          </a:p>
          <a:p>
            <a:pPr algn="r" rtl="1"/>
            <a:r>
              <a:rPr lang="ar-SA" dirty="0"/>
              <a:t>دلسوزي</a:t>
            </a:r>
            <a:endParaRPr lang="en-US" dirty="0"/>
          </a:p>
        </p:txBody>
      </p:sp>
    </p:spTree>
    <p:extLst>
      <p:ext uri="{BB962C8B-B14F-4D97-AF65-F5344CB8AC3E}">
        <p14:creationId xmlns:p14="http://schemas.microsoft.com/office/powerpoint/2010/main" val="20720529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ب‌ـ انتظارات بالا:</a:t>
            </a:r>
            <a:endParaRPr lang="en-US" dirty="0"/>
          </a:p>
        </p:txBody>
      </p:sp>
      <p:sp>
        <p:nvSpPr>
          <p:cNvPr id="3" name="Content Placeholder 2"/>
          <p:cNvSpPr>
            <a:spLocks noGrp="1"/>
          </p:cNvSpPr>
          <p:nvPr>
            <p:ph idx="1"/>
          </p:nvPr>
        </p:nvSpPr>
        <p:spPr>
          <a:xfrm>
            <a:off x="108155" y="1425678"/>
            <a:ext cx="11965858" cy="5338916"/>
          </a:xfrm>
        </p:spPr>
        <p:txBody>
          <a:bodyPr>
            <a:normAutofit/>
          </a:bodyPr>
          <a:lstStyle/>
          <a:p>
            <a:pPr lvl="0" algn="r" rtl="1"/>
            <a:r>
              <a:rPr lang="ar-SA" dirty="0"/>
              <a:t>باورداشتن به تاب‌آوري ذاتي دانش‌آموز و ظرفيت خود ـ اصلاح‌گري او</a:t>
            </a:r>
            <a:endParaRPr lang="en-US" dirty="0"/>
          </a:p>
          <a:p>
            <a:pPr lvl="0" algn="r" rtl="1"/>
            <a:r>
              <a:rPr lang="ar-SA" dirty="0"/>
              <a:t>به چالش كشانيدن دانش‌آموز، همراه با حمايتگري</a:t>
            </a:r>
            <a:endParaRPr lang="en-US" dirty="0"/>
          </a:p>
          <a:p>
            <a:pPr lvl="0" algn="r" rtl="1"/>
            <a:r>
              <a:rPr lang="ar-SA" dirty="0"/>
              <a:t>ارائه راهنمايي ساختاريافته، همراه با آزادي لازم براي خطرپذيري</a:t>
            </a:r>
            <a:endParaRPr lang="en-US" dirty="0"/>
          </a:p>
          <a:p>
            <a:pPr lvl="0" algn="r" rtl="1"/>
            <a:r>
              <a:rPr lang="ar-SA" dirty="0"/>
              <a:t>تمركز بر توانمندي‌هاي دانش‌آموز</a:t>
            </a:r>
            <a:endParaRPr lang="en-US" dirty="0"/>
          </a:p>
          <a:p>
            <a:pPr lvl="0" algn="r" rtl="1"/>
            <a:r>
              <a:rPr lang="ar-SA" dirty="0"/>
              <a:t>باز تعريف داستان زندگي دانش‌آموز: از يك قرباني آسيب‌ديده به يك تاب‌آور بازمانده از حادثه (تغيير نقش شخصيت اول در داستان)</a:t>
            </a:r>
            <a:endParaRPr lang="en-US" dirty="0"/>
          </a:p>
          <a:p>
            <a:pPr lvl="0" algn="r" rtl="1"/>
            <a:r>
              <a:rPr lang="ar-SA" dirty="0"/>
              <a:t>آموزش نوجوانان دربارة تاب‌آوري ذاتي آنان: افكار و قضاوت‌هاي ما دربارة گذشته مي‌تواند براحساس و رفتار ما در آينده تأثيرگذارد (توان فراشناختي)</a:t>
            </a:r>
            <a:endParaRPr lang="en-US" dirty="0"/>
          </a:p>
          <a:p>
            <a:pPr lvl="0" algn="r" rtl="1"/>
            <a:r>
              <a:rPr lang="ar-SA" dirty="0"/>
              <a:t>دانش آموز ـ مداري: نقطة آغاز يادگيري از رؤياها، اهداف، علايق و توانمندي‌هاي هر دانش‌آموز است.</a:t>
            </a:r>
            <a:endParaRPr lang="en-US" dirty="0"/>
          </a:p>
          <a:p>
            <a:pPr lvl="0" algn="r" rtl="1"/>
            <a:endParaRPr lang="en-US" dirty="0"/>
          </a:p>
          <a:p>
            <a:pPr marL="0" indent="0" rtl="1">
              <a:buNone/>
            </a:pPr>
            <a:endParaRPr lang="en-US" dirty="0"/>
          </a:p>
          <a:p>
            <a:pPr algn="r" rtl="1"/>
            <a:endParaRPr lang="en-US" dirty="0"/>
          </a:p>
        </p:txBody>
      </p:sp>
    </p:spTree>
    <p:extLst>
      <p:ext uri="{BB962C8B-B14F-4D97-AF65-F5344CB8AC3E}">
        <p14:creationId xmlns:p14="http://schemas.microsoft.com/office/powerpoint/2010/main" val="28814277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ج‌ـ فرصت‌هايي براي مشاركت:</a:t>
            </a:r>
            <a:endParaRPr lang="en-US" dirty="0"/>
          </a:p>
        </p:txBody>
      </p:sp>
      <p:sp>
        <p:nvSpPr>
          <p:cNvPr id="3" name="Content Placeholder 2"/>
          <p:cNvSpPr>
            <a:spLocks noGrp="1"/>
          </p:cNvSpPr>
          <p:nvPr>
            <p:ph idx="1"/>
          </p:nvPr>
        </p:nvSpPr>
        <p:spPr/>
        <p:txBody>
          <a:bodyPr>
            <a:normAutofit fontScale="92500" lnSpcReduction="20000"/>
          </a:bodyPr>
          <a:lstStyle/>
          <a:p>
            <a:pPr lvl="0" algn="r" rtl="1"/>
            <a:r>
              <a:rPr lang="ar-SA" dirty="0"/>
              <a:t>فراهم‌سازي فرايندهاي متعامل گروهي</a:t>
            </a:r>
            <a:endParaRPr lang="en-US" dirty="0"/>
          </a:p>
          <a:p>
            <a:pPr lvl="0" algn="r" rtl="1"/>
            <a:r>
              <a:rPr lang="ar-SA" dirty="0"/>
              <a:t>فراهم‌سازي تفكر انتقادي، گفتگو و بازخورد</a:t>
            </a:r>
            <a:endParaRPr lang="en-US" dirty="0"/>
          </a:p>
          <a:p>
            <a:pPr lvl="0" algn="r" rtl="1"/>
            <a:r>
              <a:rPr lang="ar-SA" dirty="0"/>
              <a:t>مسئوليت‌پذيري</a:t>
            </a:r>
            <a:endParaRPr lang="en-US" dirty="0"/>
          </a:p>
          <a:p>
            <a:pPr lvl="0" algn="r" rtl="1"/>
            <a:r>
              <a:rPr lang="ar-SA" dirty="0"/>
              <a:t>دعوت از دانش‌آموزان براي آفرينش و تدوين مقررات كلاس، دورة درسي و سياست‌گذاري مدرسه</a:t>
            </a:r>
            <a:endParaRPr lang="en-US" dirty="0"/>
          </a:p>
          <a:p>
            <a:pPr lvl="0" algn="r" rtl="1"/>
            <a:r>
              <a:rPr lang="ar-SA" dirty="0"/>
              <a:t>مشاركت دانش‌آموزان در طراحي و اجراي فوق برنامه‌ها، حتي مداخلات پيشگيرانه! و افزايش احساس مالكيت نسبت به برنامه</a:t>
            </a:r>
            <a:endParaRPr lang="en-US" dirty="0"/>
          </a:p>
          <a:p>
            <a:pPr lvl="0" algn="r" rtl="1"/>
            <a:r>
              <a:rPr lang="ar-SA" dirty="0"/>
              <a:t>تجربة تسلط و چيرگي (افزايش احساس خودكارآمدي)</a:t>
            </a:r>
            <a:endParaRPr lang="en-US" dirty="0"/>
          </a:p>
          <a:p>
            <a:pPr lvl="0" algn="r" rtl="1"/>
            <a:r>
              <a:rPr lang="ar-SA" dirty="0"/>
              <a:t>فرصت ابراز و بيان خلاقانه،‌كه مي‌تواند به شكل قصه‌گويي، نوشته‌هاي ادبي، نقاشي، اجراي موسيقي، اجراي نمايشنامه و رقص باشد.</a:t>
            </a:r>
            <a:endParaRPr lang="en-US" dirty="0"/>
          </a:p>
          <a:p>
            <a:pPr lvl="0" algn="r" rtl="1"/>
            <a:r>
              <a:rPr lang="ar-SA" dirty="0"/>
              <a:t>فراهم‌سازي فرصت‌هايي براي ياري‌رساني به ديگران</a:t>
            </a:r>
            <a:endParaRPr lang="en-US" dirty="0"/>
          </a:p>
          <a:p>
            <a:pPr algn="r" rtl="1"/>
            <a:endParaRPr lang="en-US" dirty="0"/>
          </a:p>
        </p:txBody>
      </p:sp>
    </p:spTree>
    <p:extLst>
      <p:ext uri="{BB962C8B-B14F-4D97-AF65-F5344CB8AC3E}">
        <p14:creationId xmlns:p14="http://schemas.microsoft.com/office/powerpoint/2010/main" val="22848809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rtl="1"/>
            <a:r>
              <a:rPr lang="ar-SA" b="1" dirty="0"/>
              <a:t>راهكار براي رفتن از سمت خطرنگري به سوي تاب‌آوري در مدارس</a:t>
            </a:r>
            <a:endParaRPr lang="en-US" b="1" dirty="0"/>
          </a:p>
        </p:txBody>
      </p:sp>
      <p:sp>
        <p:nvSpPr>
          <p:cNvPr id="3" name="Content Placeholder 2"/>
          <p:cNvSpPr>
            <a:spLocks noGrp="1"/>
          </p:cNvSpPr>
          <p:nvPr>
            <p:ph idx="1"/>
          </p:nvPr>
        </p:nvSpPr>
        <p:spPr>
          <a:xfrm>
            <a:off x="838200" y="1825624"/>
            <a:ext cx="10515600" cy="4889807"/>
          </a:xfrm>
        </p:spPr>
        <p:txBody>
          <a:bodyPr>
            <a:normAutofit/>
          </a:bodyPr>
          <a:lstStyle/>
          <a:p>
            <a:pPr marL="0" indent="0" algn="r" rtl="1">
              <a:buNone/>
            </a:pPr>
            <a:r>
              <a:rPr lang="ar-SA" dirty="0"/>
              <a:t>يك تجربه اوليه را با رويكرد تاب‌آوري شروع كنيد:</a:t>
            </a:r>
            <a:endParaRPr lang="en-US" dirty="0"/>
          </a:p>
          <a:p>
            <a:pPr marL="0" lvl="0" indent="0" algn="r" rtl="1">
              <a:buNone/>
            </a:pPr>
            <a:r>
              <a:rPr lang="ar-SA" dirty="0"/>
              <a:t>يكي از دانش‌‌آموزان‌تان را كه فكر مي‌كنيد بسيار چالش برانگيز است، انتخاب كنيد.</a:t>
            </a:r>
            <a:endParaRPr lang="en-US" dirty="0"/>
          </a:p>
          <a:p>
            <a:pPr marL="0" lvl="0" indent="0" algn="r" rtl="1">
              <a:buNone/>
            </a:pPr>
            <a:r>
              <a:rPr lang="ar-SA" dirty="0"/>
              <a:t>براي شناخت توانمندي‌هاي او، به جستجو برآييد.</a:t>
            </a:r>
            <a:endParaRPr lang="en-US" dirty="0"/>
          </a:p>
          <a:p>
            <a:pPr marL="0" lvl="0" indent="0" algn="r" rtl="1">
              <a:buNone/>
            </a:pPr>
            <a:r>
              <a:rPr lang="ar-SA" dirty="0"/>
              <a:t>پس از شناسايي توانمندي‌هاي او، آنها را به خود او ـ مانند آينه ـ منعكس كنيد.</a:t>
            </a:r>
            <a:endParaRPr lang="en-US" dirty="0"/>
          </a:p>
          <a:p>
            <a:pPr marL="0" lvl="0" indent="0" algn="r" rtl="1">
              <a:buNone/>
            </a:pPr>
            <a:r>
              <a:rPr lang="ar-SA" dirty="0"/>
              <a:t>به او بياموزيد كه او داراي تاب‌آوري ذاتي است و قدرت خلق واقعيت زندگي خودش را دارد.</a:t>
            </a:r>
            <a:endParaRPr lang="en-US" dirty="0"/>
          </a:p>
          <a:p>
            <a:pPr marL="0" lvl="0" indent="0" algn="r" rtl="1">
              <a:buNone/>
            </a:pPr>
            <a:r>
              <a:rPr lang="ar-SA" dirty="0"/>
              <a:t>براي مشاركت او و نشان دادن توانمندي‌هايش در عمل، برايش فرصت‌هايي بيافرينيد.</a:t>
            </a:r>
            <a:endParaRPr lang="en-US" dirty="0"/>
          </a:p>
        </p:txBody>
      </p:sp>
    </p:spTree>
    <p:extLst>
      <p:ext uri="{BB962C8B-B14F-4D97-AF65-F5344CB8AC3E}">
        <p14:creationId xmlns:p14="http://schemas.microsoft.com/office/powerpoint/2010/main" val="1700379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32619"/>
            <a:ext cx="9144000" cy="3814916"/>
          </a:xfrm>
        </p:spPr>
        <p:txBody>
          <a:bodyPr>
            <a:normAutofit fontScale="90000"/>
          </a:bodyPr>
          <a:lstStyle/>
          <a:p>
            <a:r>
              <a:rPr lang="ar-SA" dirty="0"/>
              <a:t>اين برآمدهاي رشدي مثبت و به عبارت ديگر توانمندي‌هاي فردي تاب‌آوري، مداوماً در نتيجة حضور در</a:t>
            </a:r>
            <a:r>
              <a:rPr lang="ar-SA" dirty="0">
                <a:solidFill>
                  <a:srgbClr val="FF0000"/>
                </a:solidFill>
              </a:rPr>
              <a:t> </a:t>
            </a:r>
            <a:r>
              <a:rPr lang="ar-SA" b="1" dirty="0">
                <a:solidFill>
                  <a:srgbClr val="FF0000"/>
                </a:solidFill>
              </a:rPr>
              <a:t>محيطي پرورش‌دهنده</a:t>
            </a:r>
            <a:r>
              <a:rPr lang="ar-SA" dirty="0">
                <a:solidFill>
                  <a:srgbClr val="FF0000"/>
                </a:solidFill>
              </a:rPr>
              <a:t> </a:t>
            </a:r>
            <a:r>
              <a:rPr lang="ar-SA" dirty="0"/>
              <a:t>شكل مي‌گيرد و امكان ظهور مي‌يابد.</a:t>
            </a:r>
            <a:endParaRPr lang="en-US" dirty="0"/>
          </a:p>
        </p:txBody>
      </p:sp>
      <p:sp>
        <p:nvSpPr>
          <p:cNvPr id="5" name="Subtitle 4"/>
          <p:cNvSpPr>
            <a:spLocks noGrp="1"/>
          </p:cNvSpPr>
          <p:nvPr>
            <p:ph type="subTitle" idx="1"/>
          </p:nvPr>
        </p:nvSpPr>
        <p:spPr>
          <a:xfrm>
            <a:off x="1524000" y="4404850"/>
            <a:ext cx="9144000" cy="1010265"/>
          </a:xfrm>
        </p:spPr>
        <p:txBody>
          <a:bodyPr/>
          <a:lstStyle/>
          <a:p>
            <a:endParaRPr lang="en-US" dirty="0"/>
          </a:p>
        </p:txBody>
      </p:sp>
    </p:spTree>
    <p:extLst>
      <p:ext uri="{BB962C8B-B14F-4D97-AF65-F5344CB8AC3E}">
        <p14:creationId xmlns:p14="http://schemas.microsoft.com/office/powerpoint/2010/main" val="28767350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2"/>
            <a:ext cx="9144000" cy="3675779"/>
          </a:xfrm>
        </p:spPr>
        <p:txBody>
          <a:bodyPr>
            <a:normAutofit fontScale="90000"/>
          </a:bodyPr>
          <a:lstStyle/>
          <a:p>
            <a:pPr lvl="0" algn="r" rtl="1"/>
            <a:r>
              <a:rPr lang="ar-SA" dirty="0"/>
              <a:t>شكيبا باشيد.</a:t>
            </a:r>
            <a:br>
              <a:rPr lang="fa-IR" dirty="0"/>
            </a:br>
            <a:r>
              <a:rPr lang="ar-SA" dirty="0"/>
              <a:t> بر روي پيروزي‌هاي كوچك تمركز كنيد. </a:t>
            </a:r>
            <a:br>
              <a:rPr lang="fa-IR" dirty="0"/>
            </a:br>
            <a:r>
              <a:rPr lang="ar-SA" dirty="0"/>
              <a:t>(نوبت به موفقيت‌ها و تغييرهاي بزرگ خواهد رسيد!)</a:t>
            </a: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655754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lvl="0" algn="ctr"/>
            <a:r>
              <a:rPr lang="ar-SA" dirty="0"/>
              <a:t>راحت باشيد و به «فرايند» اعتماد كنيد.</a:t>
            </a:r>
            <a:br>
              <a:rPr lang="en-US" dirty="0"/>
            </a:br>
            <a:endParaRPr lang="en-US" dirty="0"/>
          </a:p>
        </p:txBody>
      </p:sp>
      <p:sp>
        <p:nvSpPr>
          <p:cNvPr id="4" name="Subtitle 3"/>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941905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r" rtl="1"/>
            <a:r>
              <a:rPr lang="ar-SA" dirty="0"/>
              <a:t>كار كردن با تاب‌آوري ذاتي خود و نيز آسايش دروني، به كار با تاب‌آوري ذاتي ديگران مي‌انجامد.</a:t>
            </a:r>
            <a:endParaRPr lang="fa-IR" dirty="0"/>
          </a:p>
          <a:p>
            <a:pPr lvl="0" algn="r" rtl="1"/>
            <a:r>
              <a:rPr lang="ar-SA" dirty="0"/>
              <a:t> بدين ترتيب آموزش، از فعاليتي انرژي‌بر به كاري سرگرم كننده تبديل مي‌شود.</a:t>
            </a:r>
            <a:endParaRPr lang="en-US" dirty="0"/>
          </a:p>
          <a:p>
            <a:pPr algn="r" rtl="1"/>
            <a:endParaRPr lang="en-US" dirty="0"/>
          </a:p>
        </p:txBody>
      </p:sp>
    </p:spTree>
    <p:extLst>
      <p:ext uri="{BB962C8B-B14F-4D97-AF65-F5344CB8AC3E}">
        <p14:creationId xmlns:p14="http://schemas.microsoft.com/office/powerpoint/2010/main" val="679021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مدرسه‌اي كه داراي اين ويژگي‌ها باشد، به پيدايش تاب‌آوري كمك شاياني خواهد كرد</a:t>
            </a:r>
            <a:endParaRPr lang="en-US" dirty="0"/>
          </a:p>
        </p:txBody>
      </p:sp>
      <p:sp>
        <p:nvSpPr>
          <p:cNvPr id="3" name="Content Placeholder 2"/>
          <p:cNvSpPr>
            <a:spLocks noGrp="1"/>
          </p:cNvSpPr>
          <p:nvPr>
            <p:ph idx="1"/>
          </p:nvPr>
        </p:nvSpPr>
        <p:spPr/>
        <p:txBody>
          <a:bodyPr>
            <a:normAutofit fontScale="92500" lnSpcReduction="10000"/>
          </a:bodyPr>
          <a:lstStyle/>
          <a:p>
            <a:pPr marL="514350" lvl="0" indent="-514350" algn="r" rtl="1">
              <a:buFont typeface="+mj-lt"/>
              <a:buAutoNum type="arabicPeriod"/>
            </a:pPr>
            <a:r>
              <a:rPr lang="ar-SA" dirty="0"/>
              <a:t>دورة آموزشي مدرسه، فرصت‌هايي را براي مشاركت معنامند دانش‌آموزان فراهم آورد.</a:t>
            </a:r>
            <a:endParaRPr lang="en-US" dirty="0"/>
          </a:p>
          <a:p>
            <a:pPr marL="514350" lvl="0" indent="-514350" algn="r" rtl="1">
              <a:buFont typeface="+mj-lt"/>
              <a:buAutoNum type="arabicPeriod"/>
            </a:pPr>
            <a:r>
              <a:rPr lang="ar-SA" dirty="0"/>
              <a:t>به برابري، خطرپذيري و يادگيري ارج گذاشته شود، ارتقا داده شوند و دربارة آنها بين خود دانش‌آموزان بحث شود.</a:t>
            </a:r>
            <a:endParaRPr lang="en-US" dirty="0"/>
          </a:p>
          <a:p>
            <a:pPr marL="514350" lvl="0" indent="-514350" algn="r" rtl="1">
              <a:buFont typeface="+mj-lt"/>
              <a:buAutoNum type="arabicPeriod"/>
            </a:pPr>
            <a:r>
              <a:rPr lang="ar-SA" dirty="0"/>
              <a:t>مدرسه توانسته باشد مرزبندي‌هاي (قوانين) شفافي را براي خود تعريف كند، طوري كه ساكنان آن (دانش‌آموزان و كاركنان) دربارة آن توافق داشته باشند.</a:t>
            </a:r>
            <a:endParaRPr lang="en-US" dirty="0"/>
          </a:p>
          <a:p>
            <a:pPr marL="514350" lvl="0" indent="-514350" algn="r" rtl="1">
              <a:buFont typeface="+mj-lt"/>
              <a:buAutoNum type="arabicPeriod"/>
            </a:pPr>
            <a:r>
              <a:rPr lang="ar-SA" dirty="0"/>
              <a:t>مدرسه اهميت خاصي براي تدوين و آموزش و مهارت‌هاي زندگي بويژه مهارت‌هاي اجتماعي و هيجاني قائل شود.</a:t>
            </a:r>
            <a:endParaRPr lang="en-US" dirty="0"/>
          </a:p>
          <a:p>
            <a:pPr marL="514350" lvl="0" indent="-514350" algn="r" rtl="1">
              <a:buFont typeface="+mj-lt"/>
              <a:buAutoNum type="arabicPeriod"/>
            </a:pPr>
            <a:r>
              <a:rPr lang="ar-SA" dirty="0"/>
              <a:t>دانش‌آموزان داراي احساس تعلق نيرومندي به مدرسه خود باشند.</a:t>
            </a:r>
            <a:endParaRPr lang="en-US" dirty="0"/>
          </a:p>
          <a:p>
            <a:pPr marL="514350" lvl="0" indent="-514350" algn="r" rtl="1">
              <a:buFont typeface="+mj-lt"/>
              <a:buAutoNum type="arabicPeriod"/>
            </a:pPr>
            <a:r>
              <a:rPr lang="ar-SA" dirty="0"/>
              <a:t>اميدواري و باور به موفقيت دانش‌آموزان تقويت شود.</a:t>
            </a:r>
            <a:endParaRPr lang="en-US" dirty="0"/>
          </a:p>
          <a:p>
            <a:pPr marL="514350" lvl="0" indent="-514350" algn="r" rtl="1">
              <a:buFont typeface="+mj-lt"/>
              <a:buAutoNum type="arabicPeriod"/>
            </a:pPr>
            <a:r>
              <a:rPr lang="ar-SA" dirty="0"/>
              <a:t>موفقيت‌ها جشن گرفته شود.</a:t>
            </a:r>
            <a:endParaRPr lang="en-US" dirty="0"/>
          </a:p>
        </p:txBody>
      </p:sp>
    </p:spTree>
    <p:extLst>
      <p:ext uri="{BB962C8B-B14F-4D97-AF65-F5344CB8AC3E}">
        <p14:creationId xmlns:p14="http://schemas.microsoft.com/office/powerpoint/2010/main" val="16190857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rtl="1"/>
            <a:r>
              <a:rPr lang="ar-SA" sz="4000" dirty="0"/>
              <a:t>طبعاً اجراي اين روش‌ها برعهده مديران، معلمان و مشاوران مدارس است. آنها مي‌توانند به دانش‌آموز كمك كنند تا اعتماد به نفس آنها افزايش يابد و از خود تصويري مثبت در ذهن‌شان داشته باشند. </a:t>
            </a:r>
            <a:endParaRPr lang="en-US" sz="4000" dirty="0"/>
          </a:p>
        </p:txBody>
      </p:sp>
    </p:spTree>
    <p:extLst>
      <p:ext uri="{BB962C8B-B14F-4D97-AF65-F5344CB8AC3E}">
        <p14:creationId xmlns:p14="http://schemas.microsoft.com/office/powerpoint/2010/main" val="8842927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981" y="137653"/>
            <a:ext cx="11729884" cy="1553036"/>
          </a:xfrm>
        </p:spPr>
        <p:txBody>
          <a:bodyPr>
            <a:normAutofit fontScale="90000"/>
          </a:bodyPr>
          <a:lstStyle/>
          <a:p>
            <a:pPr algn="r" rtl="1"/>
            <a:r>
              <a:rPr lang="ar-SA" dirty="0"/>
              <a:t>معلم نيز مي‌تواند يك دانش‌آموز تاب‌آور را به كمك برخي ازخصوصيات </a:t>
            </a:r>
            <a:r>
              <a:rPr lang="fa-IR" dirty="0"/>
              <a:t> </a:t>
            </a:r>
            <a:r>
              <a:rPr lang="ar-SA" dirty="0"/>
              <a:t>در ميان دانش‌آموزان تشخيص دهد. اين خصوصيات عبارتند از:</a:t>
            </a:r>
            <a:endParaRPr lang="en-US" dirty="0"/>
          </a:p>
        </p:txBody>
      </p:sp>
      <p:sp>
        <p:nvSpPr>
          <p:cNvPr id="3" name="Content Placeholder 2"/>
          <p:cNvSpPr>
            <a:spLocks noGrp="1"/>
          </p:cNvSpPr>
          <p:nvPr>
            <p:ph idx="1"/>
          </p:nvPr>
        </p:nvSpPr>
        <p:spPr/>
        <p:txBody>
          <a:bodyPr/>
          <a:lstStyle/>
          <a:p>
            <a:pPr marL="514350" lvl="0" indent="-514350" algn="r" rtl="1">
              <a:buFont typeface="+mj-lt"/>
              <a:buAutoNum type="arabicPeriod"/>
            </a:pPr>
            <a:r>
              <a:rPr lang="ar-SA" dirty="0"/>
              <a:t>دانش‌آموز داراي مهارت‌هاي اجتماعي كارآمد است.</a:t>
            </a:r>
            <a:endParaRPr lang="en-US" dirty="0"/>
          </a:p>
          <a:p>
            <a:pPr marL="514350" lvl="0" indent="-514350" algn="r" rtl="1">
              <a:buFont typeface="+mj-lt"/>
              <a:buAutoNum type="arabicPeriod"/>
            </a:pPr>
            <a:r>
              <a:rPr lang="ar-SA" dirty="0"/>
              <a:t>كنترل دروني بر رفتارش دارد.</a:t>
            </a:r>
            <a:endParaRPr lang="en-US" dirty="0"/>
          </a:p>
          <a:p>
            <a:pPr marL="514350" lvl="0" indent="-514350" algn="r" rtl="1">
              <a:buFont typeface="+mj-lt"/>
              <a:buAutoNum type="arabicPeriod"/>
            </a:pPr>
            <a:r>
              <a:rPr lang="ar-SA" dirty="0"/>
              <a:t>هوشمند است.</a:t>
            </a:r>
            <a:endParaRPr lang="en-US" dirty="0"/>
          </a:p>
          <a:p>
            <a:pPr marL="514350" indent="-514350" algn="r" rtl="1">
              <a:buFont typeface="+mj-lt"/>
              <a:buAutoNum type="arabicPeriod"/>
            </a:pPr>
            <a:r>
              <a:rPr lang="ar-SA" dirty="0"/>
              <a:t>مستقل و خودگردان است</a:t>
            </a:r>
            <a:endParaRPr lang="en-US" dirty="0"/>
          </a:p>
        </p:txBody>
      </p:sp>
    </p:spTree>
    <p:extLst>
      <p:ext uri="{BB962C8B-B14F-4D97-AF65-F5344CB8AC3E}">
        <p14:creationId xmlns:p14="http://schemas.microsoft.com/office/powerpoint/2010/main" val="104775184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ar-SA" dirty="0"/>
              <a:t>تش</a:t>
            </a:r>
            <a:r>
              <a:rPr lang="ar-SA" sz="4000" dirty="0"/>
              <a:t>خيص وجود چنين خصوصياتي در يك دانش‌آموز، بويژه هنگامي كه قصد داريم از الگوي آموزشي گروه همتا  پيشگيري از اعتياد استفاده كنيم، بسيار مهم است زيرا بدين ترتيب مي‌توان با شناسايي «همتايان رهبر»، كارايي آموزش گروه همتا را افزايش داد</a:t>
            </a:r>
            <a:endParaRPr lang="en-US" sz="4000" dirty="0"/>
          </a:p>
        </p:txBody>
      </p:sp>
    </p:spTree>
    <p:extLst>
      <p:ext uri="{BB962C8B-B14F-4D97-AF65-F5344CB8AC3E}">
        <p14:creationId xmlns:p14="http://schemas.microsoft.com/office/powerpoint/2010/main" val="22228596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endParaRPr lang="en-US" dirty="0"/>
          </a:p>
        </p:txBody>
      </p:sp>
      <p:sp>
        <p:nvSpPr>
          <p:cNvPr id="3" name="Content Placeholder 2"/>
          <p:cNvSpPr>
            <a:spLocks noGrp="1"/>
          </p:cNvSpPr>
          <p:nvPr>
            <p:ph idx="1"/>
          </p:nvPr>
        </p:nvSpPr>
        <p:spPr/>
        <p:txBody>
          <a:bodyPr>
            <a:normAutofit/>
          </a:bodyPr>
          <a:lstStyle/>
          <a:p>
            <a:pPr marL="0" indent="0" algn="ctr" rtl="1">
              <a:buNone/>
            </a:pPr>
            <a:r>
              <a:rPr lang="ar-SA" sz="4000" dirty="0"/>
              <a:t>دانش‌آموز تاب‌آور كسي است كه </a:t>
            </a:r>
            <a:r>
              <a:rPr lang="ar-SA" sz="4000" b="1" dirty="0">
                <a:solidFill>
                  <a:srgbClr val="C00000"/>
                </a:solidFill>
              </a:rPr>
              <a:t>از همه </a:t>
            </a:r>
            <a:r>
              <a:rPr lang="ar-SA" sz="4000" dirty="0"/>
              <a:t>منابع خود (زيستي، رواني و اجتماعي) بخوبي استفاده كند </a:t>
            </a:r>
            <a:endParaRPr lang="fa-IR" sz="4000" dirty="0"/>
          </a:p>
          <a:p>
            <a:pPr marL="0" indent="0" algn="ctr" rtl="1">
              <a:buNone/>
            </a:pPr>
            <a:r>
              <a:rPr lang="ar-SA" sz="4000" dirty="0"/>
              <a:t> تاب‌آوري همان‌طور كه گفته شد عبارتست از «توانايي رشد، بلوغ و افزايش قابليت‌ها، عليرغم رويارويي با شرايط آسيب‌زا و برخوردن به موانع». </a:t>
            </a:r>
            <a:endParaRPr lang="en-US" sz="4000" dirty="0"/>
          </a:p>
        </p:txBody>
      </p:sp>
    </p:spTree>
    <p:extLst>
      <p:ext uri="{BB962C8B-B14F-4D97-AF65-F5344CB8AC3E}">
        <p14:creationId xmlns:p14="http://schemas.microsoft.com/office/powerpoint/2010/main" val="20618645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dirty="0"/>
              <a:t>چهار شيوه‌اي كه در ارتقاي تاب‌آوري دانش‌آموزان مي‌توانند كارآمد باشند، عبارتند از:</a:t>
            </a:r>
            <a:endParaRPr lang="en-US" dirty="0"/>
          </a:p>
        </p:txBody>
      </p:sp>
      <p:sp>
        <p:nvSpPr>
          <p:cNvPr id="3" name="Content Placeholder 2"/>
          <p:cNvSpPr>
            <a:spLocks noGrp="1"/>
          </p:cNvSpPr>
          <p:nvPr>
            <p:ph idx="1"/>
          </p:nvPr>
        </p:nvSpPr>
        <p:spPr/>
        <p:txBody>
          <a:bodyPr/>
          <a:lstStyle/>
          <a:p>
            <a:pPr marL="514350" lvl="0" indent="-514350" algn="r" rtl="1">
              <a:buFont typeface="+mj-lt"/>
              <a:buAutoNum type="arabicPeriod"/>
            </a:pPr>
            <a:r>
              <a:rPr lang="ar-SA" sz="3600" dirty="0">
                <a:solidFill>
                  <a:srgbClr val="C00000"/>
                </a:solidFill>
              </a:rPr>
              <a:t>اعتماد به نفس </a:t>
            </a:r>
            <a:r>
              <a:rPr lang="ar-SA" sz="3600" dirty="0"/>
              <a:t>دانش‌آموزان را افزايش دهيد.</a:t>
            </a:r>
            <a:endParaRPr lang="en-US" sz="3600" dirty="0"/>
          </a:p>
          <a:p>
            <a:pPr marL="514350" lvl="0" indent="-514350" algn="r" rtl="1">
              <a:buFont typeface="+mj-lt"/>
              <a:buAutoNum type="arabicPeriod"/>
            </a:pPr>
            <a:r>
              <a:rPr lang="ar-SA" sz="3600" dirty="0"/>
              <a:t>سعي كنيد چرخه منفي حوادث را در زندگي دانش‌آموز متوقف كنيد.</a:t>
            </a:r>
            <a:endParaRPr lang="en-US" sz="3600" dirty="0"/>
          </a:p>
          <a:p>
            <a:pPr marL="514350" lvl="0" indent="-514350" algn="r" rtl="1">
              <a:buFont typeface="+mj-lt"/>
              <a:buAutoNum type="arabicPeriod"/>
            </a:pPr>
            <a:r>
              <a:rPr lang="ar-SA" sz="3600" dirty="0">
                <a:solidFill>
                  <a:srgbClr val="C00000"/>
                </a:solidFill>
              </a:rPr>
              <a:t>راه ديگري </a:t>
            </a:r>
            <a:r>
              <a:rPr lang="ar-SA" sz="3600" dirty="0"/>
              <a:t>براي دستيابي به موفقيت براي او فراهم كنيد.</a:t>
            </a:r>
            <a:endParaRPr lang="en-US" sz="3600" dirty="0"/>
          </a:p>
          <a:p>
            <a:pPr marL="514350" lvl="0" indent="-514350" algn="r" rtl="1">
              <a:buFont typeface="+mj-lt"/>
              <a:buAutoNum type="arabicPeriod"/>
            </a:pPr>
            <a:r>
              <a:rPr lang="ar-SA" sz="3600" dirty="0"/>
              <a:t>سعي كنيد عوامل تنش‌زا را از ميان برداريد.</a:t>
            </a:r>
            <a:endParaRPr lang="en-US" sz="3600" dirty="0"/>
          </a:p>
          <a:p>
            <a:pPr algn="r" rtl="1"/>
            <a:endParaRPr lang="en-US" dirty="0"/>
          </a:p>
        </p:txBody>
      </p:sp>
    </p:spTree>
    <p:extLst>
      <p:ext uri="{BB962C8B-B14F-4D97-AF65-F5344CB8AC3E}">
        <p14:creationId xmlns:p14="http://schemas.microsoft.com/office/powerpoint/2010/main" val="21239893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dirty="0"/>
              <a:t>معلمان با روش‌هاي عملي زير مي‌توانند فرصت‌هايي را براي دست‌يابي دانش‌آموز به موفقيت بيافرينند:</a:t>
            </a:r>
            <a:endParaRPr lang="en-US" dirty="0"/>
          </a:p>
        </p:txBody>
      </p:sp>
      <p:sp>
        <p:nvSpPr>
          <p:cNvPr id="3" name="Content Placeholder 2"/>
          <p:cNvSpPr>
            <a:spLocks noGrp="1"/>
          </p:cNvSpPr>
          <p:nvPr>
            <p:ph idx="1"/>
          </p:nvPr>
        </p:nvSpPr>
        <p:spPr/>
        <p:txBody>
          <a:bodyPr>
            <a:normAutofit/>
          </a:bodyPr>
          <a:lstStyle/>
          <a:p>
            <a:pPr algn="r" rtl="1">
              <a:buFont typeface="Wingdings" panose="05000000000000000000" pitchFamily="2" charset="2"/>
              <a:buChar char="ü"/>
            </a:pPr>
            <a:r>
              <a:rPr lang="ar-SA" sz="3600" dirty="0"/>
              <a:t>كمك كنند تا دانش‌آموز </a:t>
            </a:r>
            <a:r>
              <a:rPr lang="ar-SA" sz="3600" b="1" dirty="0">
                <a:solidFill>
                  <a:srgbClr val="C00000"/>
                </a:solidFill>
              </a:rPr>
              <a:t>هدف‌هايي واقعي و دست‌يافتني </a:t>
            </a:r>
            <a:r>
              <a:rPr lang="ar-SA" sz="3600" dirty="0"/>
              <a:t>براي خود تعيين كند.</a:t>
            </a:r>
            <a:endParaRPr lang="en-US" sz="3600" dirty="0"/>
          </a:p>
          <a:p>
            <a:pPr algn="r" rtl="1">
              <a:buFont typeface="Wingdings" panose="05000000000000000000" pitchFamily="2" charset="2"/>
              <a:buChar char="ü"/>
            </a:pPr>
            <a:r>
              <a:rPr lang="ar-SA" sz="3600" dirty="0"/>
              <a:t>به اندازة كافي براي انجام اين كار به او </a:t>
            </a:r>
            <a:r>
              <a:rPr lang="ar-SA" sz="3600" b="1" dirty="0">
                <a:solidFill>
                  <a:srgbClr val="C00000"/>
                </a:solidFill>
              </a:rPr>
              <a:t>وقت</a:t>
            </a:r>
            <a:r>
              <a:rPr lang="ar-SA" sz="3600" dirty="0"/>
              <a:t> دهند.</a:t>
            </a:r>
            <a:endParaRPr lang="en-US" sz="3600" dirty="0"/>
          </a:p>
          <a:p>
            <a:pPr algn="r" rtl="1">
              <a:buFont typeface="Wingdings" panose="05000000000000000000" pitchFamily="2" charset="2"/>
              <a:buChar char="ü"/>
            </a:pPr>
            <a:r>
              <a:rPr lang="ar-SA" sz="3600" b="1" dirty="0">
                <a:solidFill>
                  <a:srgbClr val="C00000"/>
                </a:solidFill>
              </a:rPr>
              <a:t>منابع لازم </a:t>
            </a:r>
            <a:r>
              <a:rPr lang="ar-SA" sz="3600" dirty="0"/>
              <a:t>را در اختيار او قرار دهند.</a:t>
            </a:r>
            <a:endParaRPr lang="en-US" sz="3600" dirty="0"/>
          </a:p>
          <a:p>
            <a:pPr algn="r" rtl="1">
              <a:buFont typeface="Wingdings" panose="05000000000000000000" pitchFamily="2" charset="2"/>
              <a:buChar char="ü"/>
            </a:pPr>
            <a:r>
              <a:rPr lang="ar-SA" sz="3600" b="1" dirty="0">
                <a:solidFill>
                  <a:srgbClr val="C00000"/>
                </a:solidFill>
              </a:rPr>
              <a:t>در موقعيت‌هاي دشوار </a:t>
            </a:r>
            <a:r>
              <a:rPr lang="ar-SA" sz="3600" dirty="0"/>
              <a:t>براي حل مشكل به دانش‌آموز كمك كنند.</a:t>
            </a:r>
          </a:p>
          <a:p>
            <a:pPr algn="r" rtl="1">
              <a:buFont typeface="Wingdings" panose="05000000000000000000" pitchFamily="2" charset="2"/>
              <a:buChar char="ü"/>
            </a:pPr>
            <a:r>
              <a:rPr lang="ar-SA" sz="3600" dirty="0"/>
              <a:t>با </a:t>
            </a:r>
            <a:r>
              <a:rPr lang="ar-SA" sz="3600" b="1" dirty="0">
                <a:solidFill>
                  <a:srgbClr val="C00000"/>
                </a:solidFill>
              </a:rPr>
              <a:t>تمامي</a:t>
            </a:r>
            <a:r>
              <a:rPr lang="ar-SA" sz="3600" dirty="0"/>
              <a:t> دانش‌آموزان به تعامل بپردازند و نه فقط با چند تن برگزيده.</a:t>
            </a:r>
            <a:endParaRPr lang="en-US" sz="3600" dirty="0"/>
          </a:p>
        </p:txBody>
      </p:sp>
    </p:spTree>
    <p:extLst>
      <p:ext uri="{BB962C8B-B14F-4D97-AF65-F5344CB8AC3E}">
        <p14:creationId xmlns:p14="http://schemas.microsoft.com/office/powerpoint/2010/main" val="878751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عوامل محافظت كنندة محيطي</a:t>
            </a:r>
            <a:endParaRPr lang="en-US" dirty="0"/>
          </a:p>
        </p:txBody>
      </p:sp>
      <p:sp>
        <p:nvSpPr>
          <p:cNvPr id="3" name="Content Placeholder 2"/>
          <p:cNvSpPr>
            <a:spLocks noGrp="1"/>
          </p:cNvSpPr>
          <p:nvPr>
            <p:ph idx="1"/>
          </p:nvPr>
        </p:nvSpPr>
        <p:spPr/>
        <p:txBody>
          <a:bodyPr/>
          <a:lstStyle/>
          <a:p>
            <a:pPr algn="r" rtl="1"/>
            <a:r>
              <a:rPr lang="ar-SA" dirty="0"/>
              <a:t>عوامل محافظتي محيطي در هيئت لايه‌اي ضربه‌گير (بافر) از آسيب‌رساني خطر پيشگيري مي‌كند و مجال ظهور رشد را فراهم مي‌آورد. </a:t>
            </a:r>
            <a:endParaRPr lang="en-US" dirty="0"/>
          </a:p>
          <a:p>
            <a:pPr algn="r" rtl="1"/>
            <a:endParaRPr lang="en-US" dirty="0"/>
          </a:p>
          <a:p>
            <a:pPr algn="r" rtl="1"/>
            <a:endParaRPr lang="en-US" dirty="0"/>
          </a:p>
        </p:txBody>
      </p:sp>
    </p:spTree>
    <p:extLst>
      <p:ext uri="{BB962C8B-B14F-4D97-AF65-F5344CB8AC3E}">
        <p14:creationId xmlns:p14="http://schemas.microsoft.com/office/powerpoint/2010/main" val="33807477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dirty="0"/>
              <a:t>معلمان با روش‌هاي عملي زير مي‌توانند فرصت‌هايي را براي دست‌يابي دانش‌آموز به موفقيت بيافرينند:</a:t>
            </a:r>
            <a:endParaRPr lang="en-US" dirty="0"/>
          </a:p>
        </p:txBody>
      </p:sp>
      <p:sp>
        <p:nvSpPr>
          <p:cNvPr id="3" name="Content Placeholder 2"/>
          <p:cNvSpPr>
            <a:spLocks noGrp="1"/>
          </p:cNvSpPr>
          <p:nvPr>
            <p:ph idx="1"/>
          </p:nvPr>
        </p:nvSpPr>
        <p:spPr/>
        <p:txBody>
          <a:bodyPr>
            <a:normAutofit/>
          </a:bodyPr>
          <a:lstStyle/>
          <a:p>
            <a:pPr algn="r" rtl="1">
              <a:buFont typeface="Wingdings" panose="05000000000000000000" pitchFamily="2" charset="2"/>
              <a:buChar char="ü"/>
            </a:pPr>
            <a:r>
              <a:rPr lang="ar-SA" sz="3600" b="1" dirty="0">
                <a:solidFill>
                  <a:srgbClr val="C00000"/>
                </a:solidFill>
              </a:rPr>
              <a:t>تفاوت‌هاي فرهنگي </a:t>
            </a:r>
            <a:r>
              <a:rPr lang="ar-SA" sz="3600" dirty="0"/>
              <a:t>را در ميان دانش‌آموزان بشناسند و درك كنند.</a:t>
            </a:r>
            <a:endParaRPr lang="en-US" sz="3600" dirty="0"/>
          </a:p>
          <a:p>
            <a:pPr algn="r" rtl="1">
              <a:buFont typeface="Wingdings" panose="05000000000000000000" pitchFamily="2" charset="2"/>
              <a:buChar char="ü"/>
            </a:pPr>
            <a:r>
              <a:rPr lang="ar-SA" sz="3600" dirty="0">
                <a:solidFill>
                  <a:srgbClr val="C00000"/>
                </a:solidFill>
              </a:rPr>
              <a:t>راه‌حل‌هاي </a:t>
            </a:r>
            <a:r>
              <a:rPr lang="ar-SA" sz="3600" b="1" u="sng" dirty="0">
                <a:solidFill>
                  <a:srgbClr val="C00000"/>
                </a:solidFill>
              </a:rPr>
              <a:t>ممكن</a:t>
            </a:r>
            <a:r>
              <a:rPr lang="ar-SA" sz="3600" dirty="0"/>
              <a:t> را براي حل يك مشكل به دانش‌آموز </a:t>
            </a:r>
            <a:r>
              <a:rPr lang="fa-IR" sz="3600" dirty="0"/>
              <a:t>ارائه</a:t>
            </a:r>
            <a:r>
              <a:rPr lang="ar-SA" sz="3600" dirty="0"/>
              <a:t> دهند </a:t>
            </a:r>
            <a:endParaRPr lang="fa-IR" sz="3600" dirty="0"/>
          </a:p>
          <a:p>
            <a:pPr algn="r" rtl="1">
              <a:buFont typeface="Wingdings" panose="05000000000000000000" pitchFamily="2" charset="2"/>
              <a:buChar char="ü"/>
            </a:pPr>
            <a:r>
              <a:rPr lang="ar-SA" sz="3600" dirty="0"/>
              <a:t>براي او </a:t>
            </a:r>
            <a:r>
              <a:rPr lang="ar-SA" sz="3600" dirty="0">
                <a:solidFill>
                  <a:srgbClr val="C00000"/>
                </a:solidFill>
              </a:rPr>
              <a:t>تجربه‌هايي </a:t>
            </a:r>
            <a:r>
              <a:rPr lang="ar-SA" sz="3600" b="1" u="sng" dirty="0">
                <a:solidFill>
                  <a:srgbClr val="C00000"/>
                </a:solidFill>
              </a:rPr>
              <a:t>دم دست </a:t>
            </a:r>
            <a:r>
              <a:rPr lang="ar-SA" sz="3600" dirty="0"/>
              <a:t>را مثال آورند و انجام آن‌ها را به او پيشنهاد كنند.</a:t>
            </a:r>
            <a:endParaRPr lang="en-US" sz="3600" dirty="0"/>
          </a:p>
          <a:p>
            <a:pPr algn="r" rtl="1">
              <a:buFont typeface="Wingdings" panose="05000000000000000000" pitchFamily="2" charset="2"/>
              <a:buChar char="ü"/>
            </a:pPr>
            <a:r>
              <a:rPr lang="ar-SA" sz="3600" dirty="0"/>
              <a:t>در كلاس، فضايي پر</a:t>
            </a:r>
            <a:r>
              <a:rPr lang="ar-SA" sz="3600" b="1" dirty="0">
                <a:solidFill>
                  <a:srgbClr val="C00000"/>
                </a:solidFill>
              </a:rPr>
              <a:t> اعتماد </a:t>
            </a:r>
            <a:r>
              <a:rPr lang="ar-SA" sz="3600" dirty="0"/>
              <a:t>بيافرينند.</a:t>
            </a:r>
            <a:endParaRPr lang="en-US" sz="3600" dirty="0"/>
          </a:p>
        </p:txBody>
      </p:sp>
    </p:spTree>
    <p:extLst>
      <p:ext uri="{BB962C8B-B14F-4D97-AF65-F5344CB8AC3E}">
        <p14:creationId xmlns:p14="http://schemas.microsoft.com/office/powerpoint/2010/main" val="34318324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dirty="0"/>
              <a:t>نمونه‌هايي از عوامل محافظتي در مدرسه</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42396177"/>
              </p:ext>
            </p:extLst>
          </p:nvPr>
        </p:nvGraphicFramePr>
        <p:xfrm>
          <a:off x="1435512" y="1848465"/>
          <a:ext cx="9999405" cy="3814916"/>
        </p:xfrm>
        <a:graphic>
          <a:graphicData uri="http://schemas.openxmlformats.org/drawingml/2006/table">
            <a:tbl>
              <a:tblPr rtl="1"/>
              <a:tblGrid>
                <a:gridCol w="3333135">
                  <a:extLst>
                    <a:ext uri="{9D8B030D-6E8A-4147-A177-3AD203B41FA5}">
                      <a16:colId xmlns:a16="http://schemas.microsoft.com/office/drawing/2014/main" val="760735860"/>
                    </a:ext>
                  </a:extLst>
                </a:gridCol>
                <a:gridCol w="3333135">
                  <a:extLst>
                    <a:ext uri="{9D8B030D-6E8A-4147-A177-3AD203B41FA5}">
                      <a16:colId xmlns:a16="http://schemas.microsoft.com/office/drawing/2014/main" val="1224950398"/>
                    </a:ext>
                  </a:extLst>
                </a:gridCol>
                <a:gridCol w="3333135">
                  <a:extLst>
                    <a:ext uri="{9D8B030D-6E8A-4147-A177-3AD203B41FA5}">
                      <a16:colId xmlns:a16="http://schemas.microsoft.com/office/drawing/2014/main" val="3775806166"/>
                    </a:ext>
                  </a:extLst>
                </a:gridCol>
              </a:tblGrid>
              <a:tr h="423879">
                <a:tc>
                  <a:txBody>
                    <a:bodyPr/>
                    <a:lstStyle/>
                    <a:p>
                      <a:pPr marL="0" marR="0" algn="justLow" rtl="1">
                        <a:lnSpc>
                          <a:spcPct val="120000"/>
                        </a:lnSpc>
                        <a:spcBef>
                          <a:spcPts val="0"/>
                        </a:spcBef>
                        <a:spcAft>
                          <a:spcPts val="0"/>
                        </a:spcAft>
                      </a:pPr>
                      <a:r>
                        <a:rPr lang="ar-SA" sz="2000" b="1">
                          <a:effectLst/>
                          <a:latin typeface="Times New Roman" panose="02020603050405020304" pitchFamily="18" charset="0"/>
                          <a:ea typeface="Times New Roman" panose="02020603050405020304" pitchFamily="18" charset="0"/>
                          <a:cs typeface="Nazanin"/>
                        </a:rPr>
                        <a:t>مهرباني و حمايت</a:t>
                      </a:r>
                      <a:endParaRPr lang="en-US" sz="2000">
                        <a:effectLst/>
                        <a:latin typeface="Times New Roman" panose="02020603050405020304" pitchFamily="18" charset="0"/>
                        <a:ea typeface="Times New Roman" panose="02020603050405020304" pitchFamily="18" charset="0"/>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0" marR="0" algn="justLow" rtl="1">
                        <a:lnSpc>
                          <a:spcPct val="120000"/>
                        </a:lnSpc>
                        <a:spcBef>
                          <a:spcPts val="0"/>
                        </a:spcBef>
                        <a:spcAft>
                          <a:spcPts val="0"/>
                        </a:spcAft>
                      </a:pPr>
                      <a:r>
                        <a:rPr lang="ar-SA" sz="2000" b="1">
                          <a:effectLst/>
                          <a:latin typeface="Times New Roman" panose="02020603050405020304" pitchFamily="18" charset="0"/>
                          <a:ea typeface="Times New Roman" panose="02020603050405020304" pitchFamily="18" charset="0"/>
                          <a:cs typeface="Nazanin"/>
                        </a:rPr>
                        <a:t>اميدواري</a:t>
                      </a:r>
                      <a:endParaRPr lang="en-US" sz="2000">
                        <a:effectLst/>
                        <a:latin typeface="Times New Roman" panose="02020603050405020304" pitchFamily="18" charset="0"/>
                        <a:ea typeface="Times New Roman" panose="02020603050405020304" pitchFamily="18" charset="0"/>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0" marR="0" algn="justLow" rtl="1">
                        <a:lnSpc>
                          <a:spcPct val="120000"/>
                        </a:lnSpc>
                        <a:spcBef>
                          <a:spcPts val="0"/>
                        </a:spcBef>
                        <a:spcAft>
                          <a:spcPts val="0"/>
                        </a:spcAft>
                      </a:pPr>
                      <a:r>
                        <a:rPr lang="ar-SA" sz="2000" b="1">
                          <a:effectLst/>
                          <a:latin typeface="Times New Roman" panose="02020603050405020304" pitchFamily="18" charset="0"/>
                          <a:ea typeface="Times New Roman" panose="02020603050405020304" pitchFamily="18" charset="0"/>
                          <a:cs typeface="Nazanin"/>
                        </a:rPr>
                        <a:t>فرصت مشاركت</a:t>
                      </a:r>
                      <a:endParaRPr lang="en-US" sz="2000">
                        <a:effectLst/>
                        <a:latin typeface="Times New Roman" panose="02020603050405020304" pitchFamily="18" charset="0"/>
                        <a:ea typeface="Times New Roman" panose="02020603050405020304" pitchFamily="18" charset="0"/>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1429619993"/>
                  </a:ext>
                </a:extLst>
              </a:tr>
              <a:tr h="1271639">
                <a:tc>
                  <a:txBody>
                    <a:bodyPr/>
                    <a:lstStyle/>
                    <a:p>
                      <a:pPr marL="0" marR="0" algn="justLow" rtl="1">
                        <a:lnSpc>
                          <a:spcPct val="120000"/>
                        </a:lnSpc>
                        <a:spcBef>
                          <a:spcPts val="0"/>
                        </a:spcBef>
                        <a:spcAft>
                          <a:spcPts val="0"/>
                        </a:spcAft>
                      </a:pPr>
                      <a:r>
                        <a:rPr lang="ar-SA" sz="2000">
                          <a:effectLst/>
                          <a:latin typeface="Times New Roman" panose="02020603050405020304" pitchFamily="18" charset="0"/>
                          <a:ea typeface="Times New Roman" panose="02020603050405020304" pitchFamily="18" charset="0"/>
                          <a:cs typeface="Nazanin"/>
                        </a:rPr>
                        <a:t>محيط مدرسه، مثبت و دلگرم كننده است.</a:t>
                      </a:r>
                      <a:endParaRPr lang="en-US" sz="2000">
                        <a:effectLst/>
                        <a:latin typeface="Times New Roman" panose="02020603050405020304" pitchFamily="18" charset="0"/>
                        <a:ea typeface="Times New Roman" panose="02020603050405020304" pitchFamily="18" charset="0"/>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Low" rtl="1">
                        <a:lnSpc>
                          <a:spcPct val="120000"/>
                        </a:lnSpc>
                        <a:spcBef>
                          <a:spcPts val="0"/>
                        </a:spcBef>
                        <a:spcAft>
                          <a:spcPts val="0"/>
                        </a:spcAft>
                      </a:pPr>
                      <a:r>
                        <a:rPr lang="ar-SA" sz="2000">
                          <a:effectLst/>
                          <a:latin typeface="Times New Roman" panose="02020603050405020304" pitchFamily="18" charset="0"/>
                          <a:ea typeface="Times New Roman" panose="02020603050405020304" pitchFamily="18" charset="0"/>
                          <a:cs typeface="Nazanin"/>
                        </a:rPr>
                        <a:t>مدرسه باور دارد كه همه دانش‌آموزان مي‌توانند موفق باشند</a:t>
                      </a:r>
                      <a:endParaRPr lang="en-US" sz="2000">
                        <a:effectLst/>
                        <a:latin typeface="Times New Roman" panose="02020603050405020304" pitchFamily="18" charset="0"/>
                        <a:ea typeface="Times New Roman" panose="02020603050405020304" pitchFamily="18" charset="0"/>
                        <a:cs typeface="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Low" rtl="1">
                        <a:lnSpc>
                          <a:spcPct val="120000"/>
                        </a:lnSpc>
                        <a:spcBef>
                          <a:spcPts val="0"/>
                        </a:spcBef>
                        <a:spcAft>
                          <a:spcPts val="0"/>
                        </a:spcAft>
                      </a:pPr>
                      <a:r>
                        <a:rPr lang="ar-SA" sz="2000">
                          <a:effectLst/>
                          <a:latin typeface="Times New Roman" panose="02020603050405020304" pitchFamily="18" charset="0"/>
                          <a:ea typeface="Times New Roman" panose="02020603050405020304" pitchFamily="18" charset="0"/>
                          <a:cs typeface="Nazanin"/>
                        </a:rPr>
                        <a:t>دانش‌آموزان در تصميم‌گيري‌هاي مربوط به خودشان شركت مي‌كنند</a:t>
                      </a:r>
                      <a:endParaRPr lang="en-US" sz="2000">
                        <a:effectLst/>
                        <a:latin typeface="Times New Roman" panose="02020603050405020304" pitchFamily="18" charset="0"/>
                        <a:ea typeface="Times New Roman" panose="02020603050405020304" pitchFamily="18" charset="0"/>
                        <a:cs typeface="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3015669"/>
                  </a:ext>
                </a:extLst>
              </a:tr>
              <a:tr h="2119398">
                <a:tc>
                  <a:txBody>
                    <a:bodyPr/>
                    <a:lstStyle/>
                    <a:p>
                      <a:pPr marL="0" marR="0" algn="justLow" rtl="1">
                        <a:lnSpc>
                          <a:spcPct val="120000"/>
                        </a:lnSpc>
                        <a:spcBef>
                          <a:spcPts val="0"/>
                        </a:spcBef>
                        <a:spcAft>
                          <a:spcPts val="0"/>
                        </a:spcAft>
                      </a:pPr>
                      <a:r>
                        <a:rPr lang="ar-SA" sz="2000">
                          <a:effectLst/>
                          <a:latin typeface="Times New Roman" panose="02020603050405020304" pitchFamily="18" charset="0"/>
                          <a:ea typeface="Times New Roman" panose="02020603050405020304" pitchFamily="18" charset="0"/>
                          <a:cs typeface="Nazanin"/>
                        </a:rPr>
                        <a:t>موجب تقويت روابط مثبت و حمايتي در ميان دانش‌آموزان مي‌شود.</a:t>
                      </a:r>
                      <a:endParaRPr lang="en-US" sz="2000">
                        <a:effectLst/>
                        <a:latin typeface="Times New Roman" panose="02020603050405020304" pitchFamily="18" charset="0"/>
                        <a:ea typeface="Times New Roman" panose="02020603050405020304" pitchFamily="18" charset="0"/>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Low" rtl="1">
                        <a:lnSpc>
                          <a:spcPct val="120000"/>
                        </a:lnSpc>
                        <a:spcBef>
                          <a:spcPts val="0"/>
                        </a:spcBef>
                        <a:spcAft>
                          <a:spcPts val="0"/>
                        </a:spcAft>
                      </a:pPr>
                      <a:r>
                        <a:rPr lang="ar-SA" sz="2000">
                          <a:effectLst/>
                          <a:latin typeface="Times New Roman" panose="02020603050405020304" pitchFamily="18" charset="0"/>
                          <a:ea typeface="Times New Roman" panose="02020603050405020304" pitchFamily="18" charset="0"/>
                          <a:cs typeface="Nazanin"/>
                        </a:rPr>
                        <a:t>آموزشي چالش‌انگيز را فراهم مي‌كند و منابع لازم براي موفقيت‌هاي تحصيلي و اجتماعي را در اختيار دانش‌آموزان قرار مي‌دهد.</a:t>
                      </a:r>
                      <a:endParaRPr lang="en-US" sz="2000">
                        <a:effectLst/>
                        <a:latin typeface="Times New Roman" panose="02020603050405020304" pitchFamily="18" charset="0"/>
                        <a:ea typeface="Times New Roman" panose="02020603050405020304" pitchFamily="18" charset="0"/>
                        <a:cs typeface="Titr"/>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Low" rtl="1">
                        <a:lnSpc>
                          <a:spcPct val="120000"/>
                        </a:lnSpc>
                        <a:spcBef>
                          <a:spcPts val="0"/>
                        </a:spcBef>
                        <a:spcAft>
                          <a:spcPts val="0"/>
                        </a:spcAft>
                      </a:pPr>
                      <a:r>
                        <a:rPr lang="ar-SA" sz="2000" dirty="0">
                          <a:effectLst/>
                          <a:latin typeface="Times New Roman" panose="02020603050405020304" pitchFamily="18" charset="0"/>
                          <a:ea typeface="Times New Roman" panose="02020603050405020304" pitchFamily="18" charset="0"/>
                          <a:cs typeface="Nazanin"/>
                        </a:rPr>
                        <a:t>فرصت  مشاركت براي همه دانش‌آموزان در همه زمينه‌ها در محيط مدرسه فراهم است.</a:t>
                      </a:r>
                      <a:endParaRPr lang="en-US" sz="2000" dirty="0">
                        <a:effectLst/>
                        <a:latin typeface="Times New Roman" panose="02020603050405020304" pitchFamily="18" charset="0"/>
                        <a:ea typeface="Times New Roman" panose="02020603050405020304" pitchFamily="18" charset="0"/>
                        <a:cs typeface="Traditional Arabic"/>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1863679"/>
                  </a:ext>
                </a:extLst>
              </a:tr>
            </a:tbl>
          </a:graphicData>
        </a:graphic>
      </p:graphicFrame>
    </p:spTree>
    <p:extLst>
      <p:ext uri="{BB962C8B-B14F-4D97-AF65-F5344CB8AC3E}">
        <p14:creationId xmlns:p14="http://schemas.microsoft.com/office/powerpoint/2010/main" val="15745688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89823"/>
            <a:ext cx="10515600" cy="647598"/>
          </a:xfrm>
        </p:spPr>
        <p:txBody>
          <a:bodyPr>
            <a:normAutofit fontScale="90000"/>
          </a:bodyPr>
          <a:lstStyle/>
          <a:p>
            <a:pPr algn="r" rtl="1"/>
            <a:r>
              <a:rPr lang="ar-SA" dirty="0"/>
              <a:t>مقايسه ويژگي‌هاي مدارس خطر ـ نگر با مدارس تاب‌آور</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98155461"/>
              </p:ext>
            </p:extLst>
          </p:nvPr>
        </p:nvGraphicFramePr>
        <p:xfrm>
          <a:off x="-2" y="737420"/>
          <a:ext cx="12192002" cy="6252398"/>
        </p:xfrm>
        <a:graphic>
          <a:graphicData uri="http://schemas.openxmlformats.org/drawingml/2006/table">
            <a:tbl>
              <a:tblPr rtl="1"/>
              <a:tblGrid>
                <a:gridCol w="1799303">
                  <a:extLst>
                    <a:ext uri="{9D8B030D-6E8A-4147-A177-3AD203B41FA5}">
                      <a16:colId xmlns:a16="http://schemas.microsoft.com/office/drawing/2014/main" val="3019360170"/>
                    </a:ext>
                  </a:extLst>
                </a:gridCol>
                <a:gridCol w="5053781">
                  <a:extLst>
                    <a:ext uri="{9D8B030D-6E8A-4147-A177-3AD203B41FA5}">
                      <a16:colId xmlns:a16="http://schemas.microsoft.com/office/drawing/2014/main" val="805127916"/>
                    </a:ext>
                  </a:extLst>
                </a:gridCol>
                <a:gridCol w="5338918">
                  <a:extLst>
                    <a:ext uri="{9D8B030D-6E8A-4147-A177-3AD203B41FA5}">
                      <a16:colId xmlns:a16="http://schemas.microsoft.com/office/drawing/2014/main" val="3118237727"/>
                    </a:ext>
                  </a:extLst>
                </a:gridCol>
              </a:tblGrid>
              <a:tr h="260397">
                <a:tc>
                  <a:txBody>
                    <a:bodyPr/>
                    <a:lstStyle/>
                    <a:p>
                      <a:pPr marL="0" marR="0" algn="justLow" rtl="1">
                        <a:lnSpc>
                          <a:spcPct val="120000"/>
                        </a:lnSpc>
                        <a:spcBef>
                          <a:spcPts val="0"/>
                        </a:spcBef>
                        <a:spcAft>
                          <a:spcPts val="0"/>
                        </a:spcAft>
                      </a:pPr>
                      <a:r>
                        <a:rPr lang="ar-SA" sz="2400" b="1">
                          <a:solidFill>
                            <a:srgbClr val="C00000"/>
                          </a:solidFill>
                          <a:effectLst/>
                          <a:latin typeface="Times New Roman" panose="02020603050405020304" pitchFamily="18" charset="0"/>
                          <a:ea typeface="Times New Roman" panose="02020603050405020304" pitchFamily="18" charset="0"/>
                          <a:cs typeface="Nazanin"/>
                        </a:rPr>
                        <a:t>زمينه</a:t>
                      </a:r>
                      <a:endParaRPr lang="en-US" sz="2400">
                        <a:solidFill>
                          <a:srgbClr val="C00000"/>
                        </a:solidFill>
                        <a:effectLst/>
                        <a:latin typeface="Times New Roman" panose="02020603050405020304" pitchFamily="18" charset="0"/>
                        <a:ea typeface="Times New Roman" panose="02020603050405020304" pitchFamily="18" charset="0"/>
                        <a:cs typeface="Traditional Arabic"/>
                      </a:endParaRP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0" marR="0" algn="justLow" rtl="1">
                        <a:lnSpc>
                          <a:spcPct val="120000"/>
                        </a:lnSpc>
                        <a:spcBef>
                          <a:spcPts val="0"/>
                        </a:spcBef>
                        <a:spcAft>
                          <a:spcPts val="0"/>
                        </a:spcAft>
                      </a:pPr>
                      <a:r>
                        <a:rPr lang="ar-SA" sz="2400" b="1" dirty="0">
                          <a:solidFill>
                            <a:srgbClr val="C00000"/>
                          </a:solidFill>
                          <a:effectLst/>
                          <a:latin typeface="Times New Roman" panose="02020603050405020304" pitchFamily="18" charset="0"/>
                          <a:ea typeface="Times New Roman" panose="02020603050405020304" pitchFamily="18" charset="0"/>
                          <a:cs typeface="Nazanin"/>
                        </a:rPr>
                        <a:t>مدرسه خطرنگر</a:t>
                      </a:r>
                      <a:endParaRPr lang="en-US" sz="2400" dirty="0">
                        <a:solidFill>
                          <a:srgbClr val="C00000"/>
                        </a:solidFill>
                        <a:effectLst/>
                        <a:latin typeface="Times New Roman" panose="02020603050405020304" pitchFamily="18" charset="0"/>
                        <a:ea typeface="Times New Roman" panose="02020603050405020304" pitchFamily="18" charset="0"/>
                        <a:cs typeface="Traditional Arabic"/>
                      </a:endParaRP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marL="0" marR="0" algn="justLow" rtl="1">
                        <a:lnSpc>
                          <a:spcPct val="120000"/>
                        </a:lnSpc>
                        <a:spcBef>
                          <a:spcPts val="0"/>
                        </a:spcBef>
                        <a:spcAft>
                          <a:spcPts val="0"/>
                        </a:spcAft>
                      </a:pPr>
                      <a:r>
                        <a:rPr lang="ar-SA" sz="2400" b="1" dirty="0">
                          <a:solidFill>
                            <a:srgbClr val="C00000"/>
                          </a:solidFill>
                          <a:effectLst/>
                          <a:latin typeface="Times New Roman" panose="02020603050405020304" pitchFamily="18" charset="0"/>
                          <a:ea typeface="Times New Roman" panose="02020603050405020304" pitchFamily="18" charset="0"/>
                          <a:cs typeface="Nazanin"/>
                        </a:rPr>
                        <a:t>مدرسه تاب‌آور</a:t>
                      </a:r>
                      <a:endParaRPr lang="en-US" sz="2400" dirty="0">
                        <a:solidFill>
                          <a:srgbClr val="C00000"/>
                        </a:solidFill>
                        <a:effectLst/>
                        <a:latin typeface="Times New Roman" panose="02020603050405020304" pitchFamily="18" charset="0"/>
                        <a:ea typeface="Times New Roman" panose="02020603050405020304" pitchFamily="18" charset="0"/>
                        <a:cs typeface="Traditional Arabic"/>
                      </a:endParaRP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extLst>
                  <a:ext uri="{0D108BD9-81ED-4DB2-BD59-A6C34878D82A}">
                    <a16:rowId xmlns:a16="http://schemas.microsoft.com/office/drawing/2014/main" val="303459018"/>
                  </a:ext>
                </a:extLst>
              </a:tr>
              <a:tr h="520795">
                <a:tc>
                  <a:txBody>
                    <a:bodyPr/>
                    <a:lstStyle/>
                    <a:p>
                      <a:pPr marL="0" marR="0" algn="justLow" rtl="1">
                        <a:lnSpc>
                          <a:spcPct val="120000"/>
                        </a:lnSpc>
                        <a:spcBef>
                          <a:spcPts val="0"/>
                        </a:spcBef>
                        <a:spcAft>
                          <a:spcPts val="0"/>
                        </a:spcAft>
                      </a:pPr>
                      <a:r>
                        <a:rPr lang="ar-SA" sz="2000" b="1">
                          <a:effectLst/>
                          <a:latin typeface="Times New Roman" panose="02020603050405020304" pitchFamily="18" charset="0"/>
                          <a:ea typeface="Times New Roman" panose="02020603050405020304" pitchFamily="18" charset="0"/>
                          <a:cs typeface="Nazanin"/>
                        </a:rPr>
                        <a:t>1) روابط بين‌فردي</a:t>
                      </a:r>
                      <a:endParaRPr lang="en-US" sz="2000" b="1">
                        <a:effectLst/>
                        <a:latin typeface="Times New Roman" panose="02020603050405020304" pitchFamily="18" charset="0"/>
                        <a:ea typeface="Times New Roman" panose="02020603050405020304" pitchFamily="18" charset="0"/>
                        <a:cs typeface="Traditional Arabic"/>
                      </a:endParaRP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Low" rtl="1">
                        <a:lnSpc>
                          <a:spcPct val="120000"/>
                        </a:lnSpc>
                        <a:spcBef>
                          <a:spcPts val="0"/>
                        </a:spcBef>
                        <a:spcAft>
                          <a:spcPts val="0"/>
                        </a:spcAft>
                      </a:pPr>
                      <a:r>
                        <a:rPr lang="ar-SA" sz="2000" b="1">
                          <a:effectLst/>
                          <a:latin typeface="Times New Roman" panose="02020603050405020304" pitchFamily="18" charset="0"/>
                          <a:ea typeface="Times New Roman" panose="02020603050405020304" pitchFamily="18" charset="0"/>
                          <a:cs typeface="Nazanin"/>
                        </a:rPr>
                        <a:t>آمرانه، سرزنش بار، كنترل كننده</a:t>
                      </a:r>
                      <a:endParaRPr lang="en-US" sz="2000" b="1">
                        <a:effectLst/>
                        <a:latin typeface="Times New Roman" panose="02020603050405020304" pitchFamily="18" charset="0"/>
                        <a:ea typeface="Times New Roman" panose="02020603050405020304" pitchFamily="18" charset="0"/>
                        <a:cs typeface="Titr"/>
                      </a:endParaRP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Low" rtl="1">
                        <a:lnSpc>
                          <a:spcPct val="120000"/>
                        </a:lnSpc>
                        <a:spcBef>
                          <a:spcPts val="0"/>
                        </a:spcBef>
                        <a:spcAft>
                          <a:spcPts val="0"/>
                        </a:spcAft>
                      </a:pPr>
                      <a:r>
                        <a:rPr lang="ar-SA" sz="2000" b="1">
                          <a:effectLst/>
                          <a:latin typeface="Times New Roman" panose="02020603050405020304" pitchFamily="18" charset="0"/>
                          <a:ea typeface="Times New Roman" panose="02020603050405020304" pitchFamily="18" charset="0"/>
                          <a:cs typeface="Nazanin"/>
                        </a:rPr>
                        <a:t>مهربانانه، مشاركت جويانه، اميدوارانه</a:t>
                      </a:r>
                      <a:endParaRPr lang="en-US" sz="2000" b="1">
                        <a:effectLst/>
                        <a:latin typeface="Times New Roman" panose="02020603050405020304" pitchFamily="18" charset="0"/>
                        <a:ea typeface="Times New Roman" panose="02020603050405020304" pitchFamily="18" charset="0"/>
                        <a:cs typeface="Titr"/>
                      </a:endParaRP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9551384"/>
                  </a:ext>
                </a:extLst>
              </a:tr>
              <a:tr h="792850">
                <a:tc>
                  <a:txBody>
                    <a:bodyPr/>
                    <a:lstStyle/>
                    <a:p>
                      <a:pPr marL="0" marR="0" algn="justLow" rtl="1">
                        <a:lnSpc>
                          <a:spcPct val="120000"/>
                        </a:lnSpc>
                        <a:spcBef>
                          <a:spcPts val="0"/>
                        </a:spcBef>
                        <a:spcAft>
                          <a:spcPts val="0"/>
                        </a:spcAft>
                      </a:pPr>
                      <a:r>
                        <a:rPr lang="ar-SA" sz="2000" b="1">
                          <a:effectLst/>
                          <a:latin typeface="Times New Roman" panose="02020603050405020304" pitchFamily="18" charset="0"/>
                          <a:ea typeface="Times New Roman" panose="02020603050405020304" pitchFamily="18" charset="0"/>
                          <a:cs typeface="Nazanin"/>
                        </a:rPr>
                        <a:t>2) برنامه آموزشي</a:t>
                      </a:r>
                      <a:endParaRPr lang="en-US" sz="2000" b="1">
                        <a:effectLst/>
                        <a:latin typeface="Times New Roman" panose="02020603050405020304" pitchFamily="18" charset="0"/>
                        <a:ea typeface="Times New Roman" panose="02020603050405020304" pitchFamily="18" charset="0"/>
                        <a:cs typeface="Traditional Arabic"/>
                      </a:endParaRP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Low" rtl="1">
                        <a:lnSpc>
                          <a:spcPct val="120000"/>
                        </a:lnSpc>
                        <a:spcBef>
                          <a:spcPts val="0"/>
                        </a:spcBef>
                        <a:spcAft>
                          <a:spcPts val="0"/>
                        </a:spcAft>
                      </a:pPr>
                      <a:r>
                        <a:rPr lang="ar-SA" sz="2000" b="1">
                          <a:effectLst/>
                          <a:latin typeface="Times New Roman" panose="02020603050405020304" pitchFamily="18" charset="0"/>
                          <a:ea typeface="Times New Roman" panose="02020603050405020304" pitchFamily="18" charset="0"/>
                          <a:cs typeface="Nazanin"/>
                        </a:rPr>
                        <a:t>تكه تكه و چندپاره، غيرتجربي، محدود، بي‌چشم‌انداز</a:t>
                      </a:r>
                      <a:endParaRPr lang="en-US" sz="2000" b="1">
                        <a:effectLst/>
                        <a:latin typeface="Times New Roman" panose="02020603050405020304" pitchFamily="18" charset="0"/>
                        <a:ea typeface="Times New Roman" panose="02020603050405020304" pitchFamily="18" charset="0"/>
                        <a:cs typeface="Titr"/>
                      </a:endParaRP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Low" rtl="1">
                        <a:lnSpc>
                          <a:spcPct val="120000"/>
                        </a:lnSpc>
                        <a:spcBef>
                          <a:spcPts val="0"/>
                        </a:spcBef>
                        <a:spcAft>
                          <a:spcPts val="0"/>
                        </a:spcAft>
                      </a:pPr>
                      <a:r>
                        <a:rPr lang="ar-SA" sz="2000" b="1" dirty="0">
                          <a:effectLst/>
                          <a:latin typeface="Times New Roman" panose="02020603050405020304" pitchFamily="18" charset="0"/>
                          <a:ea typeface="Times New Roman" panose="02020603050405020304" pitchFamily="18" charset="0"/>
                          <a:cs typeface="Nazanin"/>
                        </a:rPr>
                        <a:t>پيوستگي موضوعي، تجربي، چالش‌انگيز جامع، با چشم‌اندازهاي فراوان</a:t>
                      </a:r>
                      <a:endParaRPr lang="en-US" sz="2000" b="1" dirty="0">
                        <a:effectLst/>
                        <a:latin typeface="Times New Roman" panose="02020603050405020304" pitchFamily="18" charset="0"/>
                        <a:ea typeface="Times New Roman" panose="02020603050405020304" pitchFamily="18" charset="0"/>
                        <a:cs typeface="Titr"/>
                      </a:endParaRP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3873414"/>
                  </a:ext>
                </a:extLst>
              </a:tr>
              <a:tr h="1622275">
                <a:tc>
                  <a:txBody>
                    <a:bodyPr/>
                    <a:lstStyle/>
                    <a:p>
                      <a:pPr marL="0" marR="0" algn="justLow" rtl="1">
                        <a:lnSpc>
                          <a:spcPct val="120000"/>
                        </a:lnSpc>
                        <a:spcBef>
                          <a:spcPts val="0"/>
                        </a:spcBef>
                        <a:spcAft>
                          <a:spcPts val="0"/>
                        </a:spcAft>
                      </a:pPr>
                      <a:r>
                        <a:rPr lang="ar-SA" sz="2000" b="1">
                          <a:effectLst/>
                          <a:latin typeface="Times New Roman" panose="02020603050405020304" pitchFamily="18" charset="0"/>
                          <a:ea typeface="Times New Roman" panose="02020603050405020304" pitchFamily="18" charset="0"/>
                          <a:cs typeface="Nazanin"/>
                        </a:rPr>
                        <a:t>3) شيوه آموزش</a:t>
                      </a:r>
                      <a:endParaRPr lang="en-US" sz="2000" b="1">
                        <a:effectLst/>
                        <a:latin typeface="Times New Roman" panose="02020603050405020304" pitchFamily="18" charset="0"/>
                        <a:ea typeface="Times New Roman" panose="02020603050405020304" pitchFamily="18" charset="0"/>
                        <a:cs typeface="Traditional Arabic"/>
                      </a:endParaRP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Low" rtl="1">
                        <a:lnSpc>
                          <a:spcPct val="120000"/>
                        </a:lnSpc>
                        <a:spcBef>
                          <a:spcPts val="0"/>
                        </a:spcBef>
                        <a:spcAft>
                          <a:spcPts val="0"/>
                        </a:spcAft>
                      </a:pPr>
                      <a:r>
                        <a:rPr lang="ar-SA" sz="2000" b="1">
                          <a:effectLst/>
                          <a:latin typeface="Times New Roman" panose="02020603050405020304" pitchFamily="18" charset="0"/>
                          <a:ea typeface="Times New Roman" panose="02020603050405020304" pitchFamily="18" charset="0"/>
                          <a:cs typeface="Nazanin"/>
                        </a:rPr>
                        <a:t>دامنه‌اي محدود از شيوه‌هاي يادگيري، مبتني بر درك ناتواني‌هاي دانش‌اموز، آمرانه</a:t>
                      </a:r>
                      <a:endParaRPr lang="en-US" sz="2000" b="1">
                        <a:effectLst/>
                        <a:latin typeface="Times New Roman" panose="02020603050405020304" pitchFamily="18" charset="0"/>
                        <a:ea typeface="Times New Roman" panose="02020603050405020304" pitchFamily="18" charset="0"/>
                        <a:cs typeface="Titr"/>
                      </a:endParaRP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Low" rtl="1">
                        <a:lnSpc>
                          <a:spcPct val="120000"/>
                        </a:lnSpc>
                        <a:spcBef>
                          <a:spcPts val="0"/>
                        </a:spcBef>
                        <a:spcAft>
                          <a:spcPts val="0"/>
                        </a:spcAft>
                      </a:pPr>
                      <a:r>
                        <a:rPr lang="ar-SA" sz="2000" b="1">
                          <a:effectLst/>
                          <a:latin typeface="Times New Roman" panose="02020603050405020304" pitchFamily="18" charset="0"/>
                          <a:ea typeface="Times New Roman" panose="02020603050405020304" pitchFamily="18" charset="0"/>
                          <a:cs typeface="Nazanin"/>
                        </a:rPr>
                        <a:t>دامنه‌اي گسترده از شيوه‌هاي يادگيري، مبتني بر درك علايق و توانمندي‌هاي دانش‌آموز، مشاركتي، اختياري، وابسته به استعداد فكريِ هر كس</a:t>
                      </a:r>
                      <a:endParaRPr lang="en-US" sz="2000" b="1">
                        <a:effectLst/>
                        <a:latin typeface="Times New Roman" panose="02020603050405020304" pitchFamily="18" charset="0"/>
                        <a:ea typeface="Times New Roman" panose="02020603050405020304" pitchFamily="18" charset="0"/>
                        <a:cs typeface="Titr"/>
                      </a:endParaRP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0587489"/>
                  </a:ext>
                </a:extLst>
              </a:tr>
              <a:tr h="1207563">
                <a:tc>
                  <a:txBody>
                    <a:bodyPr/>
                    <a:lstStyle/>
                    <a:p>
                      <a:pPr marL="0" marR="0" algn="justLow" rtl="1">
                        <a:lnSpc>
                          <a:spcPct val="120000"/>
                        </a:lnSpc>
                        <a:spcBef>
                          <a:spcPts val="0"/>
                        </a:spcBef>
                        <a:spcAft>
                          <a:spcPts val="0"/>
                        </a:spcAft>
                      </a:pPr>
                      <a:r>
                        <a:rPr lang="ar-SA" sz="2000" b="1">
                          <a:effectLst/>
                          <a:latin typeface="Times New Roman" panose="02020603050405020304" pitchFamily="18" charset="0"/>
                          <a:ea typeface="Times New Roman" panose="02020603050405020304" pitchFamily="18" charset="0"/>
                          <a:cs typeface="Nazanin"/>
                        </a:rPr>
                        <a:t>4) كارهاي گروهي</a:t>
                      </a:r>
                      <a:endParaRPr lang="en-US" sz="2000" b="1">
                        <a:effectLst/>
                        <a:latin typeface="Times New Roman" panose="02020603050405020304" pitchFamily="18" charset="0"/>
                        <a:ea typeface="Times New Roman" panose="02020603050405020304" pitchFamily="18" charset="0"/>
                        <a:cs typeface="Traditional Arabic"/>
                      </a:endParaRP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Low" rtl="1">
                        <a:lnSpc>
                          <a:spcPct val="120000"/>
                        </a:lnSpc>
                        <a:spcBef>
                          <a:spcPts val="0"/>
                        </a:spcBef>
                        <a:spcAft>
                          <a:spcPts val="0"/>
                        </a:spcAft>
                      </a:pPr>
                      <a:r>
                        <a:rPr lang="ar-SA" sz="2000" b="1">
                          <a:effectLst/>
                          <a:latin typeface="Times New Roman" panose="02020603050405020304" pitchFamily="18" charset="0"/>
                          <a:ea typeface="Times New Roman" panose="02020603050405020304" pitchFamily="18" charset="0"/>
                          <a:cs typeface="Nazanin"/>
                        </a:rPr>
                        <a:t>در كارهاي گروهي، رقابت‌هاي فردي را تشويق مي‌كند.</a:t>
                      </a:r>
                      <a:endParaRPr lang="en-US" sz="2000" b="1">
                        <a:effectLst/>
                        <a:latin typeface="Times New Roman" panose="02020603050405020304" pitchFamily="18" charset="0"/>
                        <a:ea typeface="Times New Roman" panose="02020603050405020304" pitchFamily="18" charset="0"/>
                        <a:cs typeface="Titr"/>
                      </a:endParaRPr>
                    </a:p>
                    <a:p>
                      <a:pPr marL="0" marR="0" algn="justLow" rtl="1">
                        <a:lnSpc>
                          <a:spcPct val="120000"/>
                        </a:lnSpc>
                        <a:spcBef>
                          <a:spcPts val="0"/>
                        </a:spcBef>
                        <a:spcAft>
                          <a:spcPts val="0"/>
                        </a:spcAft>
                      </a:pPr>
                      <a:r>
                        <a:rPr lang="ar-SA" sz="2000" b="1">
                          <a:effectLst/>
                          <a:latin typeface="Times New Roman" panose="02020603050405020304" pitchFamily="18" charset="0"/>
                          <a:ea typeface="Times New Roman" panose="02020603050405020304" pitchFamily="18" charset="0"/>
                          <a:cs typeface="Nazanin"/>
                        </a:rPr>
                        <a:t>مي‌تواند به از خود بيگانگي بيانجامد.</a:t>
                      </a:r>
                      <a:endParaRPr lang="en-US" sz="2000" b="1">
                        <a:effectLst/>
                        <a:latin typeface="Times New Roman" panose="02020603050405020304" pitchFamily="18" charset="0"/>
                        <a:ea typeface="Times New Roman" panose="02020603050405020304" pitchFamily="18" charset="0"/>
                        <a:cs typeface="Titr"/>
                      </a:endParaRP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Low" rtl="1">
                        <a:lnSpc>
                          <a:spcPct val="120000"/>
                        </a:lnSpc>
                        <a:spcBef>
                          <a:spcPts val="0"/>
                        </a:spcBef>
                        <a:spcAft>
                          <a:spcPts val="0"/>
                        </a:spcAft>
                      </a:pPr>
                      <a:r>
                        <a:rPr lang="ar-SA" sz="2000" b="1">
                          <a:effectLst/>
                          <a:latin typeface="Times New Roman" panose="02020603050405020304" pitchFamily="18" charset="0"/>
                          <a:ea typeface="Times New Roman" panose="02020603050405020304" pitchFamily="18" charset="0"/>
                          <a:cs typeface="Nazanin"/>
                        </a:rPr>
                        <a:t>همكاري را در جهت ارتقاي گروه تشويق مي‌كند.</a:t>
                      </a:r>
                      <a:endParaRPr lang="en-US" sz="2000" b="1">
                        <a:effectLst/>
                        <a:latin typeface="Times New Roman" panose="02020603050405020304" pitchFamily="18" charset="0"/>
                        <a:ea typeface="Times New Roman" panose="02020603050405020304" pitchFamily="18" charset="0"/>
                        <a:cs typeface="Traditional Arabic"/>
                      </a:endParaRPr>
                    </a:p>
                    <a:p>
                      <a:pPr marL="0" marR="0" algn="justLow" rtl="1">
                        <a:lnSpc>
                          <a:spcPct val="120000"/>
                        </a:lnSpc>
                        <a:spcBef>
                          <a:spcPts val="0"/>
                        </a:spcBef>
                        <a:spcAft>
                          <a:spcPts val="0"/>
                        </a:spcAft>
                      </a:pPr>
                      <a:r>
                        <a:rPr lang="ar-SA" sz="2000" b="1">
                          <a:effectLst/>
                          <a:latin typeface="Times New Roman" panose="02020603050405020304" pitchFamily="18" charset="0"/>
                          <a:ea typeface="Times New Roman" panose="02020603050405020304" pitchFamily="18" charset="0"/>
                          <a:cs typeface="Nazanin"/>
                        </a:rPr>
                        <a:t>موجب احساس تعلق هر فرد به گروه مي‌شود.</a:t>
                      </a:r>
                      <a:endParaRPr lang="en-US" sz="2000" b="1">
                        <a:effectLst/>
                        <a:latin typeface="Times New Roman" panose="02020603050405020304" pitchFamily="18" charset="0"/>
                        <a:ea typeface="Times New Roman" panose="02020603050405020304" pitchFamily="18" charset="0"/>
                        <a:cs typeface="Traditional Arabic"/>
                      </a:endParaRP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24082571"/>
                  </a:ext>
                </a:extLst>
              </a:tr>
              <a:tr h="1708674">
                <a:tc>
                  <a:txBody>
                    <a:bodyPr/>
                    <a:lstStyle/>
                    <a:p>
                      <a:pPr marL="0" marR="0" algn="justLow" rtl="1">
                        <a:lnSpc>
                          <a:spcPct val="120000"/>
                        </a:lnSpc>
                        <a:spcBef>
                          <a:spcPts val="0"/>
                        </a:spcBef>
                        <a:spcAft>
                          <a:spcPts val="0"/>
                        </a:spcAft>
                      </a:pPr>
                      <a:r>
                        <a:rPr lang="ar-SA" sz="2000" b="1">
                          <a:effectLst/>
                          <a:latin typeface="Times New Roman" panose="02020603050405020304" pitchFamily="18" charset="0"/>
                          <a:ea typeface="Times New Roman" panose="02020603050405020304" pitchFamily="18" charset="0"/>
                          <a:cs typeface="Nazanin"/>
                        </a:rPr>
                        <a:t>5) ارزيابي</a:t>
                      </a:r>
                      <a:endParaRPr lang="en-US" sz="2000" b="1">
                        <a:effectLst/>
                        <a:latin typeface="Times New Roman" panose="02020603050405020304" pitchFamily="18" charset="0"/>
                        <a:ea typeface="Times New Roman" panose="02020603050405020304" pitchFamily="18" charset="0"/>
                        <a:cs typeface="Titr"/>
                      </a:endParaRP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Low" rtl="1">
                        <a:lnSpc>
                          <a:spcPct val="120000"/>
                        </a:lnSpc>
                        <a:spcBef>
                          <a:spcPts val="0"/>
                        </a:spcBef>
                        <a:spcAft>
                          <a:spcPts val="0"/>
                        </a:spcAft>
                      </a:pPr>
                      <a:r>
                        <a:rPr lang="ar-SA" sz="2000" b="1" dirty="0">
                          <a:effectLst/>
                          <a:latin typeface="Times New Roman" panose="02020603050405020304" pitchFamily="18" charset="0"/>
                          <a:ea typeface="Times New Roman" panose="02020603050405020304" pitchFamily="18" charset="0"/>
                          <a:cs typeface="Nazanin"/>
                        </a:rPr>
                        <a:t>بر نوع خاصي از هوش (عمدتاً هوش كلاسيك) تأكيد دارد.</a:t>
                      </a:r>
                      <a:endParaRPr lang="en-US" sz="2000" b="1" dirty="0">
                        <a:effectLst/>
                        <a:latin typeface="Times New Roman" panose="02020603050405020304" pitchFamily="18" charset="0"/>
                        <a:ea typeface="Times New Roman" panose="02020603050405020304" pitchFamily="18" charset="0"/>
                        <a:cs typeface="Titr"/>
                      </a:endParaRPr>
                    </a:p>
                    <a:p>
                      <a:pPr marL="0" marR="0" algn="justLow" rtl="1">
                        <a:lnSpc>
                          <a:spcPct val="120000"/>
                        </a:lnSpc>
                        <a:spcBef>
                          <a:spcPts val="0"/>
                        </a:spcBef>
                        <a:spcAft>
                          <a:spcPts val="0"/>
                        </a:spcAft>
                      </a:pPr>
                      <a:r>
                        <a:rPr lang="ar-SA" sz="2000" b="1" dirty="0">
                          <a:effectLst/>
                          <a:latin typeface="Times New Roman" panose="02020603050405020304" pitchFamily="18" charset="0"/>
                          <a:ea typeface="Times New Roman" panose="02020603050405020304" pitchFamily="18" charset="0"/>
                          <a:cs typeface="Nazanin"/>
                        </a:rPr>
                        <a:t>از آزمون‌هاي استاندارد استفاده مي‌كند.</a:t>
                      </a:r>
                      <a:endParaRPr lang="en-US" sz="2000" b="1" dirty="0">
                        <a:effectLst/>
                        <a:latin typeface="Times New Roman" panose="02020603050405020304" pitchFamily="18" charset="0"/>
                        <a:ea typeface="Times New Roman" panose="02020603050405020304" pitchFamily="18" charset="0"/>
                        <a:cs typeface="Titr"/>
                      </a:endParaRPr>
                    </a:p>
                    <a:p>
                      <a:pPr marL="0" marR="0" algn="justLow" rtl="1">
                        <a:lnSpc>
                          <a:spcPct val="120000"/>
                        </a:lnSpc>
                        <a:spcBef>
                          <a:spcPts val="0"/>
                        </a:spcBef>
                        <a:spcAft>
                          <a:spcPts val="0"/>
                        </a:spcAft>
                      </a:pPr>
                      <a:r>
                        <a:rPr lang="ar-SA" sz="2000" b="1" dirty="0">
                          <a:effectLst/>
                          <a:latin typeface="Times New Roman" panose="02020603050405020304" pitchFamily="18" charset="0"/>
                          <a:ea typeface="Times New Roman" panose="02020603050405020304" pitchFamily="18" charset="0"/>
                          <a:cs typeface="Nazanin"/>
                        </a:rPr>
                        <a:t>براي هر پرسش آزمون، تنها يك پاسخ را درست مي‌داند.</a:t>
                      </a:r>
                      <a:endParaRPr lang="en-US" sz="2000" b="1" dirty="0">
                        <a:effectLst/>
                        <a:latin typeface="Times New Roman" panose="02020603050405020304" pitchFamily="18" charset="0"/>
                        <a:ea typeface="Times New Roman" panose="02020603050405020304" pitchFamily="18" charset="0"/>
                        <a:cs typeface="Titr"/>
                      </a:endParaRP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rtl="1">
                        <a:lnSpc>
                          <a:spcPct val="120000"/>
                        </a:lnSpc>
                        <a:spcBef>
                          <a:spcPts val="0"/>
                        </a:spcBef>
                        <a:spcAft>
                          <a:spcPts val="600"/>
                        </a:spcAft>
                      </a:pPr>
                      <a:r>
                        <a:rPr lang="ar-SA" sz="2000" b="1" dirty="0">
                          <a:effectLst/>
                          <a:latin typeface="Times New Roman" panose="02020603050405020304" pitchFamily="18" charset="0"/>
                          <a:ea typeface="Times New Roman" panose="02020603050405020304" pitchFamily="18" charset="0"/>
                          <a:cs typeface="Traditional Arabic"/>
                        </a:rPr>
                        <a:t>همه انواع هوش را در بر مي‌گيرد (از جمله هوش هيجاني)</a:t>
                      </a:r>
                      <a:endParaRPr lang="en-US" sz="2000" b="1" dirty="0">
                        <a:effectLst/>
                        <a:latin typeface="Times New Roman" panose="02020603050405020304" pitchFamily="18" charset="0"/>
                        <a:ea typeface="Times New Roman" panose="02020603050405020304" pitchFamily="18" charset="0"/>
                        <a:cs typeface="Traditional Arabic"/>
                      </a:endParaRPr>
                    </a:p>
                    <a:p>
                      <a:pPr marL="0" marR="0" algn="justLow" rtl="1">
                        <a:lnSpc>
                          <a:spcPct val="120000"/>
                        </a:lnSpc>
                        <a:spcBef>
                          <a:spcPts val="0"/>
                        </a:spcBef>
                        <a:spcAft>
                          <a:spcPts val="0"/>
                        </a:spcAft>
                      </a:pPr>
                      <a:r>
                        <a:rPr lang="ar-SA" sz="2000" b="1" dirty="0">
                          <a:effectLst/>
                          <a:latin typeface="Times New Roman" panose="02020603050405020304" pitchFamily="18" charset="0"/>
                          <a:ea typeface="Times New Roman" panose="02020603050405020304" pitchFamily="18" charset="0"/>
                          <a:cs typeface="Nazanin"/>
                        </a:rPr>
                        <a:t>ارزيابي آن استفهامي است و براي هر سئوال، درجاتي از درستي پاسخ‌ها وجود دارد.</a:t>
                      </a:r>
                      <a:endParaRPr lang="en-US" sz="2000" b="1" dirty="0">
                        <a:effectLst/>
                        <a:latin typeface="Times New Roman" panose="02020603050405020304" pitchFamily="18" charset="0"/>
                        <a:ea typeface="Times New Roman" panose="02020603050405020304" pitchFamily="18" charset="0"/>
                        <a:cs typeface="Traditional Arabic"/>
                      </a:endParaRPr>
                    </a:p>
                  </a:txBody>
                  <a:tcPr marL="67990" marR="679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4880838"/>
                  </a:ext>
                </a:extLst>
              </a:tr>
            </a:tbl>
          </a:graphicData>
        </a:graphic>
      </p:graphicFrame>
    </p:spTree>
    <p:extLst>
      <p:ext uri="{BB962C8B-B14F-4D97-AF65-F5344CB8AC3E}">
        <p14:creationId xmlns:p14="http://schemas.microsoft.com/office/powerpoint/2010/main" val="27693222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ar-SA" dirty="0"/>
              <a:t>با اين حال، چشم‌انداز اساسي كه فرا روي ماست اين است: </a:t>
            </a:r>
            <a:r>
              <a:rPr lang="ar-SA" b="1" dirty="0"/>
              <a:t>كليد ارتقاي مدارس خطرنگر به مدارس تاب‌آور در دستان ماست.</a:t>
            </a:r>
            <a:endParaRPr lang="fa-IR" b="1" dirty="0"/>
          </a:p>
          <a:p>
            <a:pPr algn="r" rtl="1"/>
            <a:r>
              <a:rPr lang="ar-SA" dirty="0"/>
              <a:t> براي رسيدن به چنين هدفي بايد دانش، نگرش و رفتارمان را در زمينة ساختار قدرت در مدارس تغيير دهيم.</a:t>
            </a:r>
            <a:endParaRPr lang="en-US" dirty="0"/>
          </a:p>
          <a:p>
            <a:pPr marL="0" indent="0" algn="r" rtl="1">
              <a:buNone/>
            </a:pPr>
            <a:endParaRPr lang="en-US" dirty="0"/>
          </a:p>
        </p:txBody>
      </p:sp>
    </p:spTree>
    <p:extLst>
      <p:ext uri="{BB962C8B-B14F-4D97-AF65-F5344CB8AC3E}">
        <p14:creationId xmlns:p14="http://schemas.microsoft.com/office/powerpoint/2010/main" val="84334499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ar-SA" b="1" dirty="0"/>
              <a:t>ويژگي‌هاي محيط‌هاي تاب‌آور (خانواده، مدرسه، اجتماع)</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648784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b="1" dirty="0"/>
              <a:t>انتظارات مثبت</a:t>
            </a:r>
            <a:endParaRPr lang="en-US" b="1" dirty="0"/>
          </a:p>
        </p:txBody>
      </p:sp>
      <p:sp>
        <p:nvSpPr>
          <p:cNvPr id="3" name="Content Placeholder 2"/>
          <p:cNvSpPr>
            <a:spLocks noGrp="1"/>
          </p:cNvSpPr>
          <p:nvPr>
            <p:ph idx="1"/>
          </p:nvPr>
        </p:nvSpPr>
        <p:spPr/>
        <p:txBody>
          <a:bodyPr/>
          <a:lstStyle/>
          <a:p>
            <a:pPr marL="0" indent="0" algn="r" rtl="1">
              <a:buNone/>
            </a:pPr>
            <a:r>
              <a:rPr lang="ar-SA" sz="3600" dirty="0"/>
              <a:t>1ـ1: ارائه راهنمايي و ساختار</a:t>
            </a:r>
            <a:endParaRPr lang="en-US" sz="3600" dirty="0"/>
          </a:p>
          <a:p>
            <a:pPr marL="0" indent="0" algn="r" rtl="1">
              <a:buNone/>
            </a:pPr>
            <a:r>
              <a:rPr lang="ar-SA" sz="3600" dirty="0"/>
              <a:t>2ـ1: چالش‌طلبي حمايت‌گرانه</a:t>
            </a:r>
            <a:endParaRPr lang="en-US" sz="3600" dirty="0"/>
          </a:p>
          <a:p>
            <a:pPr marL="0" indent="0" algn="r" rtl="1">
              <a:buNone/>
            </a:pPr>
            <a:r>
              <a:rPr lang="ar-SA" sz="3600" dirty="0"/>
              <a:t>3ـ1: انگيزش</a:t>
            </a:r>
            <a:endParaRPr lang="en-US" sz="3600" dirty="0"/>
          </a:p>
          <a:p>
            <a:pPr marL="0" indent="0" algn="r" rtl="1">
              <a:buNone/>
            </a:pPr>
            <a:r>
              <a:rPr lang="ar-SA" sz="3600" dirty="0"/>
              <a:t>4ـ1: باورهاي مثبت</a:t>
            </a:r>
            <a:endParaRPr lang="en-US" sz="3600" dirty="0"/>
          </a:p>
          <a:p>
            <a:pPr marL="0" indent="0" algn="r" rtl="1">
              <a:buNone/>
            </a:pPr>
            <a:r>
              <a:rPr lang="ar-SA" sz="3600" dirty="0"/>
              <a:t>5ـ1: شناسايي نقاط مثبت</a:t>
            </a:r>
            <a:endParaRPr lang="en-US" sz="3600" dirty="0"/>
          </a:p>
          <a:p>
            <a:pPr marL="0" indent="0" algn="r" rtl="1">
              <a:buNone/>
            </a:pPr>
            <a:r>
              <a:rPr lang="ar-SA" sz="3600" dirty="0"/>
              <a:t>6ـ1: ترسيم افق و آينده‌اي درخشان</a:t>
            </a:r>
            <a:endParaRPr lang="en-US" sz="3600" dirty="0"/>
          </a:p>
          <a:p>
            <a:pPr algn="r" rtl="1"/>
            <a:endParaRPr lang="en-US" dirty="0"/>
          </a:p>
        </p:txBody>
      </p:sp>
    </p:spTree>
    <p:extLst>
      <p:ext uri="{BB962C8B-B14F-4D97-AF65-F5344CB8AC3E}">
        <p14:creationId xmlns:p14="http://schemas.microsoft.com/office/powerpoint/2010/main" val="30152235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b="1" dirty="0"/>
              <a:t>پيوندهاي مهربانانه</a:t>
            </a:r>
            <a:endParaRPr lang="en-US" b="1" dirty="0"/>
          </a:p>
        </p:txBody>
      </p:sp>
      <p:sp>
        <p:nvSpPr>
          <p:cNvPr id="3" name="Content Placeholder 2"/>
          <p:cNvSpPr>
            <a:spLocks noGrp="1"/>
          </p:cNvSpPr>
          <p:nvPr>
            <p:ph idx="1"/>
          </p:nvPr>
        </p:nvSpPr>
        <p:spPr/>
        <p:txBody>
          <a:bodyPr>
            <a:normAutofit/>
          </a:bodyPr>
          <a:lstStyle/>
          <a:p>
            <a:pPr marL="0" indent="0" algn="r" rtl="1">
              <a:buNone/>
            </a:pPr>
            <a:r>
              <a:rPr lang="ar-SA" sz="4000" dirty="0"/>
              <a:t>1ـ2: حمايت بي‌چشمداشت (عاشقانه)</a:t>
            </a:r>
            <a:endParaRPr lang="en-US" sz="4000" dirty="0"/>
          </a:p>
          <a:p>
            <a:pPr marL="0" indent="0" algn="r" rtl="1">
              <a:buNone/>
            </a:pPr>
            <a:r>
              <a:rPr lang="ar-SA" sz="4000" dirty="0"/>
              <a:t>2ـ2: دلسوزي</a:t>
            </a:r>
            <a:endParaRPr lang="en-US" sz="4000" dirty="0"/>
          </a:p>
          <a:p>
            <a:pPr marL="0" indent="0" algn="r" rtl="1">
              <a:buNone/>
            </a:pPr>
            <a:r>
              <a:rPr lang="ar-SA" sz="4000" dirty="0"/>
              <a:t>3ـ2: شنيدن و درك كردن / گفتن و درك شدن</a:t>
            </a:r>
            <a:endParaRPr lang="en-US" sz="4000" dirty="0"/>
          </a:p>
          <a:p>
            <a:pPr marL="0" indent="0" algn="r" rtl="1">
              <a:buNone/>
            </a:pPr>
            <a:r>
              <a:rPr lang="ar-SA" sz="4000" dirty="0"/>
              <a:t>4ـ2: باورمندي (باور به ديگران)</a:t>
            </a:r>
            <a:endParaRPr lang="en-US" sz="4000" dirty="0"/>
          </a:p>
          <a:p>
            <a:pPr marL="0" indent="0" algn="r" rtl="1">
              <a:buNone/>
            </a:pPr>
            <a:r>
              <a:rPr lang="ar-SA" sz="4000" dirty="0"/>
              <a:t>5ـ2: اعتماد و ايمني</a:t>
            </a:r>
            <a:endParaRPr lang="en-US" sz="4000" dirty="0"/>
          </a:p>
        </p:txBody>
      </p:sp>
    </p:spTree>
    <p:extLst>
      <p:ext uri="{BB962C8B-B14F-4D97-AF65-F5344CB8AC3E}">
        <p14:creationId xmlns:p14="http://schemas.microsoft.com/office/powerpoint/2010/main" val="30928488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SA" b="1" dirty="0"/>
              <a:t>مشاركت معنامند (فرصت، مهارت، رسميت)</a:t>
            </a:r>
            <a:endParaRPr lang="en-US" b="1" dirty="0"/>
          </a:p>
        </p:txBody>
      </p:sp>
      <p:sp>
        <p:nvSpPr>
          <p:cNvPr id="3" name="Content Placeholder 2"/>
          <p:cNvSpPr>
            <a:spLocks noGrp="1"/>
          </p:cNvSpPr>
          <p:nvPr>
            <p:ph idx="1"/>
          </p:nvPr>
        </p:nvSpPr>
        <p:spPr/>
        <p:txBody>
          <a:bodyPr/>
          <a:lstStyle/>
          <a:p>
            <a:pPr marL="0" indent="0" algn="r" rtl="1">
              <a:buNone/>
            </a:pPr>
            <a:r>
              <a:rPr lang="ar-SA" sz="4000" dirty="0"/>
              <a:t>1ـ3: پذيرش و گنجايش فرد</a:t>
            </a:r>
            <a:endParaRPr lang="en-US" sz="4000" dirty="0"/>
          </a:p>
          <a:p>
            <a:pPr marL="0" indent="0" algn="r" rtl="1">
              <a:buNone/>
            </a:pPr>
            <a:r>
              <a:rPr lang="ar-SA" sz="4000" dirty="0"/>
              <a:t>2ـ3: مسؤوليت‌دهي</a:t>
            </a:r>
            <a:endParaRPr lang="en-US" sz="4000" dirty="0"/>
          </a:p>
          <a:p>
            <a:pPr marL="0" indent="0" algn="r" rtl="1">
              <a:buNone/>
            </a:pPr>
            <a:r>
              <a:rPr lang="ar-SA" sz="4000" dirty="0"/>
              <a:t>3ـ3: احساس مالكيت</a:t>
            </a:r>
            <a:endParaRPr lang="en-US" sz="4000" dirty="0"/>
          </a:p>
          <a:p>
            <a:pPr marL="0" indent="0" algn="r" rtl="1">
              <a:buNone/>
            </a:pPr>
            <a:r>
              <a:rPr lang="ar-SA" sz="4000" dirty="0"/>
              <a:t>4ـ3: فرصت‌هايي براي مشاركت</a:t>
            </a:r>
            <a:endParaRPr lang="en-US" sz="4000" dirty="0"/>
          </a:p>
          <a:p>
            <a:pPr marL="0" indent="0" algn="r" rtl="1">
              <a:buNone/>
            </a:pPr>
            <a:r>
              <a:rPr lang="ar-SA" sz="4000" dirty="0"/>
              <a:t>5ـ3: فرصت‌هايي براي رقابت اجتماعي و حل مسئله</a:t>
            </a:r>
            <a:endParaRPr lang="en-US" sz="4000" dirty="0"/>
          </a:p>
          <a:p>
            <a:pPr algn="r" rtl="1"/>
            <a:endParaRPr lang="en-US" dirty="0"/>
          </a:p>
        </p:txBody>
      </p:sp>
    </p:spTree>
    <p:extLst>
      <p:ext uri="{BB962C8B-B14F-4D97-AF65-F5344CB8AC3E}">
        <p14:creationId xmlns:p14="http://schemas.microsoft.com/office/powerpoint/2010/main" val="37454443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جامعه</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193503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fa-IR"/>
              <a:t>عوامل محافظت كننده در سطح همتايان</a:t>
            </a:r>
            <a:endParaRPr lang="en-US">
              <a:cs typeface="Majalla UI"/>
            </a:endParaRPr>
          </a:p>
        </p:txBody>
      </p:sp>
      <p:sp>
        <p:nvSpPr>
          <p:cNvPr id="26627" name="Rectangle 3"/>
          <p:cNvSpPr>
            <a:spLocks noGrp="1" noChangeArrowheads="1"/>
          </p:cNvSpPr>
          <p:nvPr>
            <p:ph type="body" sz="half" idx="1"/>
          </p:nvPr>
        </p:nvSpPr>
        <p:spPr/>
        <p:txBody>
          <a:bodyPr/>
          <a:lstStyle/>
          <a:p>
            <a:pPr algn="r" rtl="1" eaLnBrk="1" hangingPunct="1"/>
            <a:r>
              <a:rPr lang="fa-IR"/>
              <a:t>روابط صميمانه با  همسالان سالم</a:t>
            </a:r>
          </a:p>
          <a:p>
            <a:pPr algn="r" rtl="1" eaLnBrk="1" hangingPunct="1"/>
            <a:r>
              <a:rPr lang="fa-IR"/>
              <a:t>مهارت دوست يابي</a:t>
            </a:r>
          </a:p>
          <a:p>
            <a:pPr algn="r" rtl="1" eaLnBrk="1" hangingPunct="1"/>
            <a:r>
              <a:rPr lang="fa-IR"/>
              <a:t>.....</a:t>
            </a:r>
            <a:endParaRPr lang="en-US">
              <a:cs typeface="Majalla UI"/>
            </a:endParaRPr>
          </a:p>
        </p:txBody>
      </p:sp>
      <p:pic>
        <p:nvPicPr>
          <p:cNvPr id="26628" name="Picture 4" descr="HM00116_">
            <a:hlinkClick r:id="" action="ppaction://noaction"/>
          </p:cNvPr>
          <p:cNvPicPr>
            <a:picLocks noGrp="1" noChangeAspect="1" noChangeArrowheads="1"/>
          </p:cNvPicPr>
          <p:nvPr>
            <p:ph sz="quarter" idx="2"/>
          </p:nvPr>
        </p:nvPicPr>
        <p:blipFill>
          <a:blip r:embed="rId3" cstate="print"/>
          <a:srcRect/>
          <a:stretch>
            <a:fillRect/>
          </a:stretch>
        </p:blipFill>
        <p:spPr>
          <a:xfrm rot="10644370" flipV="1">
            <a:off x="1847850" y="5876925"/>
            <a:ext cx="863600" cy="782638"/>
          </a:xfrm>
          <a:solidFill>
            <a:srgbClr val="FF0000"/>
          </a:solidFill>
        </p:spPr>
      </p:pic>
      <p:pic>
        <p:nvPicPr>
          <p:cNvPr id="26629" name="Picture 9" descr="SO00199_"/>
          <p:cNvPicPr>
            <a:picLocks noGrp="1" noChangeAspect="1" noChangeArrowheads="1"/>
          </p:cNvPicPr>
          <p:nvPr>
            <p:ph sz="quarter" idx="3"/>
          </p:nvPr>
        </p:nvPicPr>
        <p:blipFill>
          <a:blip r:embed="rId4" cstate="print"/>
          <a:srcRect/>
          <a:stretch>
            <a:fillRect/>
          </a:stretch>
        </p:blipFill>
        <p:spPr>
          <a:xfrm>
            <a:off x="7050088" y="1844675"/>
            <a:ext cx="2874962" cy="4679950"/>
          </a:xfrm>
          <a:solidFill>
            <a:srgbClr val="FF9900"/>
          </a:solidFill>
        </p:spPr>
      </p:pic>
    </p:spTree>
    <p:extLst>
      <p:ext uri="{BB962C8B-B14F-4D97-AF65-F5344CB8AC3E}">
        <p14:creationId xmlns:p14="http://schemas.microsoft.com/office/powerpoint/2010/main" val="3673281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a:t>محيط پرورش‌دهنده کجاست؟</a:t>
            </a:r>
            <a:endParaRPr lang="en-US" dirty="0"/>
          </a:p>
        </p:txBody>
      </p:sp>
      <p:sp>
        <p:nvSpPr>
          <p:cNvPr id="3" name="Content Placeholder 2"/>
          <p:cNvSpPr>
            <a:spLocks noGrp="1"/>
          </p:cNvSpPr>
          <p:nvPr>
            <p:ph idx="1"/>
          </p:nvPr>
        </p:nvSpPr>
        <p:spPr/>
        <p:txBody>
          <a:bodyPr>
            <a:normAutofit/>
          </a:bodyPr>
          <a:lstStyle/>
          <a:p>
            <a:pPr algn="r" rtl="1"/>
            <a:r>
              <a:rPr lang="ar-SA" sz="3600" dirty="0"/>
              <a:t>خانه</a:t>
            </a:r>
            <a:endParaRPr lang="en-US" sz="3600" dirty="0"/>
          </a:p>
          <a:p>
            <a:pPr algn="r" rtl="1"/>
            <a:r>
              <a:rPr lang="ar-SA" sz="3600" dirty="0"/>
              <a:t>مدرسه</a:t>
            </a:r>
            <a:endParaRPr lang="en-US" sz="3600" dirty="0"/>
          </a:p>
          <a:p>
            <a:pPr algn="r" rtl="1"/>
            <a:r>
              <a:rPr lang="ar-SA" sz="3600" dirty="0"/>
              <a:t>اجتماع</a:t>
            </a:r>
            <a:endParaRPr lang="en-US" sz="3600" dirty="0"/>
          </a:p>
        </p:txBody>
      </p:sp>
    </p:spTree>
    <p:extLst>
      <p:ext uri="{BB962C8B-B14F-4D97-AF65-F5344CB8AC3E}">
        <p14:creationId xmlns:p14="http://schemas.microsoft.com/office/powerpoint/2010/main" val="8260674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algn="ctr" eaLnBrk="1" hangingPunct="1"/>
            <a:r>
              <a:rPr lang="fa-IR" dirty="0"/>
              <a:t>عوامل محافظت کننده جامعه</a:t>
            </a:r>
            <a:endParaRPr lang="en-US" dirty="0"/>
          </a:p>
        </p:txBody>
      </p:sp>
      <p:sp>
        <p:nvSpPr>
          <p:cNvPr id="24579" name="Rectangle 3"/>
          <p:cNvSpPr>
            <a:spLocks noGrp="1" noChangeArrowheads="1"/>
          </p:cNvSpPr>
          <p:nvPr>
            <p:ph type="body" idx="1"/>
          </p:nvPr>
        </p:nvSpPr>
        <p:spPr>
          <a:xfrm>
            <a:off x="422787" y="1484671"/>
            <a:ext cx="10931013" cy="4692292"/>
          </a:xfrm>
        </p:spPr>
        <p:txBody>
          <a:bodyPr>
            <a:normAutofit/>
          </a:bodyPr>
          <a:lstStyle/>
          <a:p>
            <a:pPr algn="r" rtl="1" eaLnBrk="1" hangingPunct="1"/>
            <a:r>
              <a:rPr lang="fa-IR" sz="3600" dirty="0">
                <a:solidFill>
                  <a:srgbClr val="C00000"/>
                </a:solidFill>
              </a:rPr>
              <a:t>پیوند</a:t>
            </a:r>
            <a:r>
              <a:rPr lang="fa-IR" sz="3600" dirty="0"/>
              <a:t> با خانواده، مدرسه و دوستان و مشارکت در فعالیتهایشان </a:t>
            </a:r>
            <a:endParaRPr lang="en-US" sz="3600" dirty="0"/>
          </a:p>
          <a:p>
            <a:pPr algn="r" rtl="1" eaLnBrk="1" hangingPunct="1"/>
            <a:r>
              <a:rPr lang="fa-IR" sz="3600" dirty="0"/>
              <a:t>شکستن باور طبیعی بودن مصرف الکل و مواد در جامعه</a:t>
            </a:r>
            <a:endParaRPr lang="en-US" sz="3600" dirty="0"/>
          </a:p>
          <a:p>
            <a:pPr algn="r" rtl="1" eaLnBrk="1" hangingPunct="1"/>
            <a:r>
              <a:rPr lang="fa-IR" sz="3600" dirty="0"/>
              <a:t>از بین بردن تبلیغات سوء مواد در جامعه</a:t>
            </a:r>
            <a:endParaRPr lang="en-US" sz="3600" dirty="0"/>
          </a:p>
          <a:p>
            <a:pPr algn="r" rtl="1" eaLnBrk="1" hangingPunct="1"/>
            <a:r>
              <a:rPr lang="fa-IR" sz="3600" dirty="0"/>
              <a:t>آگاهسازی در مورد قوانین و آئین نامه ها و اجرای دقیق آنها</a:t>
            </a:r>
          </a:p>
          <a:p>
            <a:pPr algn="r" rtl="1" eaLnBrk="1" hangingPunct="1"/>
            <a:r>
              <a:rPr lang="fa-IR" sz="3600" dirty="0"/>
              <a:t>رفاه اجتماعی نسبی </a:t>
            </a:r>
            <a:endParaRPr lang="en-US" sz="3600" dirty="0"/>
          </a:p>
          <a:p>
            <a:pPr algn="r" rtl="1" eaLnBrk="1" hangingPunct="1"/>
            <a:r>
              <a:rPr lang="fa-IR" sz="3600" dirty="0"/>
              <a:t>بکار گیری قدرتمندانه رسانه </a:t>
            </a:r>
          </a:p>
          <a:p>
            <a:pPr algn="r" rtl="1" eaLnBrk="1" hangingPunct="1"/>
            <a:r>
              <a:rPr lang="fa-IR" sz="3600" dirty="0"/>
              <a:t>بکارگیری پتانسیل بالای تشکلهای مردمی</a:t>
            </a:r>
            <a:endParaRPr lang="en-US" sz="3600" dirty="0"/>
          </a:p>
        </p:txBody>
      </p:sp>
    </p:spTree>
    <p:extLst>
      <p:ext uri="{BB962C8B-B14F-4D97-AF65-F5344CB8AC3E}">
        <p14:creationId xmlns:p14="http://schemas.microsoft.com/office/powerpoint/2010/main" val="226937107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Oval 25"/>
          <p:cNvSpPr>
            <a:spLocks noChangeArrowheads="1"/>
          </p:cNvSpPr>
          <p:nvPr/>
        </p:nvSpPr>
        <p:spPr bwMode="auto">
          <a:xfrm>
            <a:off x="5448300" y="2924175"/>
            <a:ext cx="1511300" cy="64928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fa-IR" altLang="en-US" sz="3200">
                <a:hlinkClick r:id="rId3" action="ppaction://hlinksldjump"/>
              </a:rPr>
              <a:t>فرد</a:t>
            </a:r>
            <a:endParaRPr lang="en-US" altLang="en-US" sz="3200"/>
          </a:p>
        </p:txBody>
      </p:sp>
      <p:sp>
        <p:nvSpPr>
          <p:cNvPr id="8195" name="Oval 26"/>
          <p:cNvSpPr>
            <a:spLocks noChangeArrowheads="1"/>
          </p:cNvSpPr>
          <p:nvPr/>
        </p:nvSpPr>
        <p:spPr bwMode="auto">
          <a:xfrm>
            <a:off x="3648076" y="2708276"/>
            <a:ext cx="3382963" cy="11525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en-US"/>
          </a:p>
        </p:txBody>
      </p:sp>
      <p:sp>
        <p:nvSpPr>
          <p:cNvPr id="8196" name="Oval 27"/>
          <p:cNvSpPr>
            <a:spLocks noChangeArrowheads="1"/>
          </p:cNvSpPr>
          <p:nvPr/>
        </p:nvSpPr>
        <p:spPr bwMode="auto">
          <a:xfrm>
            <a:off x="5376863" y="2676526"/>
            <a:ext cx="3382962" cy="11525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en-US"/>
          </a:p>
        </p:txBody>
      </p:sp>
      <p:sp>
        <p:nvSpPr>
          <p:cNvPr id="8197" name="Oval 28"/>
          <p:cNvSpPr>
            <a:spLocks noChangeArrowheads="1"/>
          </p:cNvSpPr>
          <p:nvPr/>
        </p:nvSpPr>
        <p:spPr bwMode="auto">
          <a:xfrm>
            <a:off x="4656139" y="2781301"/>
            <a:ext cx="3240087" cy="2232025"/>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198" name="Oval 29"/>
          <p:cNvSpPr>
            <a:spLocks noChangeArrowheads="1"/>
          </p:cNvSpPr>
          <p:nvPr/>
        </p:nvSpPr>
        <p:spPr bwMode="auto">
          <a:xfrm>
            <a:off x="3287714" y="1700213"/>
            <a:ext cx="5832475" cy="4176712"/>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8199" name="Oval 30"/>
          <p:cNvSpPr>
            <a:spLocks noChangeArrowheads="1"/>
          </p:cNvSpPr>
          <p:nvPr/>
        </p:nvSpPr>
        <p:spPr bwMode="auto">
          <a:xfrm>
            <a:off x="2424114" y="765176"/>
            <a:ext cx="7559675" cy="5688013"/>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en-US"/>
          </a:p>
        </p:txBody>
      </p:sp>
      <p:sp>
        <p:nvSpPr>
          <p:cNvPr id="8200" name="Text Box 31"/>
          <p:cNvSpPr txBox="1">
            <a:spLocks noChangeArrowheads="1"/>
          </p:cNvSpPr>
          <p:nvPr/>
        </p:nvSpPr>
        <p:spPr bwMode="auto">
          <a:xfrm>
            <a:off x="4800601" y="1125539"/>
            <a:ext cx="287972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fa-IR" altLang="en-US" sz="3200"/>
              <a:t>محيط </a:t>
            </a:r>
            <a:endParaRPr lang="en-US" altLang="en-US" sz="3200"/>
          </a:p>
        </p:txBody>
      </p:sp>
      <p:sp>
        <p:nvSpPr>
          <p:cNvPr id="8201" name="Text Box 32"/>
          <p:cNvSpPr txBox="1">
            <a:spLocks noChangeArrowheads="1"/>
          </p:cNvSpPr>
          <p:nvPr/>
        </p:nvSpPr>
        <p:spPr bwMode="auto">
          <a:xfrm>
            <a:off x="5303839" y="1989139"/>
            <a:ext cx="1584325"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fa-IR" altLang="en-US" sz="3200"/>
              <a:t>جامعه</a:t>
            </a:r>
            <a:endParaRPr lang="en-US" altLang="en-US" sz="3200"/>
          </a:p>
        </p:txBody>
      </p:sp>
      <p:sp>
        <p:nvSpPr>
          <p:cNvPr id="8202" name="Text Box 33"/>
          <p:cNvSpPr txBox="1">
            <a:spLocks noChangeArrowheads="1"/>
          </p:cNvSpPr>
          <p:nvPr/>
        </p:nvSpPr>
        <p:spPr bwMode="auto">
          <a:xfrm>
            <a:off x="4008439" y="3141663"/>
            <a:ext cx="935037"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fa-IR" altLang="en-US">
                <a:hlinkClick r:id="rId4" action="ppaction://hlinksldjump"/>
              </a:rPr>
              <a:t>خانواده</a:t>
            </a:r>
            <a:endParaRPr lang="en-US" altLang="en-US"/>
          </a:p>
        </p:txBody>
      </p:sp>
      <p:sp>
        <p:nvSpPr>
          <p:cNvPr id="8203" name="Text Box 34"/>
          <p:cNvSpPr txBox="1">
            <a:spLocks noChangeArrowheads="1"/>
          </p:cNvSpPr>
          <p:nvPr/>
        </p:nvSpPr>
        <p:spPr bwMode="auto">
          <a:xfrm>
            <a:off x="7681914" y="2997201"/>
            <a:ext cx="9350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fa-IR" altLang="en-US">
                <a:hlinkClick r:id="rId5" action="ppaction://hlinksldjump"/>
              </a:rPr>
              <a:t>مدرسه</a:t>
            </a:r>
            <a:endParaRPr lang="en-US" altLang="en-US"/>
          </a:p>
        </p:txBody>
      </p:sp>
      <p:sp>
        <p:nvSpPr>
          <p:cNvPr id="8204" name="Text Box 35"/>
          <p:cNvSpPr txBox="1">
            <a:spLocks noChangeArrowheads="1"/>
          </p:cNvSpPr>
          <p:nvPr/>
        </p:nvSpPr>
        <p:spPr bwMode="auto">
          <a:xfrm>
            <a:off x="5808664" y="4292600"/>
            <a:ext cx="1150937"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fa-IR" altLang="en-US">
                <a:hlinkClick r:id="rId6" action="ppaction://hlinksldjump"/>
              </a:rPr>
              <a:t>گروههاي همتا</a:t>
            </a:r>
            <a:endParaRPr lang="en-US" altLang="en-US"/>
          </a:p>
        </p:txBody>
      </p:sp>
      <p:pic>
        <p:nvPicPr>
          <p:cNvPr id="8205" name="Picture 36" descr="PE03513_"/>
          <p:cNvPicPr>
            <a:picLocks noGrp="1" noChangeAspect="1" noChangeArrowheads="1"/>
          </p:cNvPicPr>
          <p:nvPr>
            <p:ph/>
          </p:nvPr>
        </p:nvPicPr>
        <p:blipFill>
          <a:blip r:embed="rId7" cstate="print">
            <a:extLst>
              <a:ext uri="{28A0092B-C50C-407E-A947-70E740481C1C}">
                <a14:useLocalDpi xmlns:a14="http://schemas.microsoft.com/office/drawing/2010/main" val="0"/>
              </a:ext>
            </a:extLst>
          </a:blip>
          <a:srcRect/>
          <a:stretch>
            <a:fillRect/>
          </a:stretch>
        </p:blipFill>
        <p:spPr>
          <a:xfrm>
            <a:off x="1774825" y="4437064"/>
            <a:ext cx="2019300" cy="2205037"/>
          </a:xfrm>
          <a:noFill/>
        </p:spPr>
      </p:pic>
    </p:spTree>
    <p:extLst>
      <p:ext uri="{BB962C8B-B14F-4D97-AF65-F5344CB8AC3E}">
        <p14:creationId xmlns:p14="http://schemas.microsoft.com/office/powerpoint/2010/main" val="3556315086"/>
      </p:ext>
    </p:extLst>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محیط پرورش دهنده چه می کند؟</a:t>
            </a:r>
            <a:endParaRPr lang="en-US" dirty="0"/>
          </a:p>
        </p:txBody>
      </p:sp>
      <p:sp>
        <p:nvSpPr>
          <p:cNvPr id="3" name="Content Placeholder 2"/>
          <p:cNvSpPr>
            <a:spLocks noGrp="1"/>
          </p:cNvSpPr>
          <p:nvPr>
            <p:ph idx="1"/>
          </p:nvPr>
        </p:nvSpPr>
        <p:spPr/>
        <p:txBody>
          <a:bodyPr>
            <a:normAutofit/>
          </a:bodyPr>
          <a:lstStyle/>
          <a:p>
            <a:pPr algn="r" rtl="1"/>
            <a:r>
              <a:rPr lang="ar-SA" sz="4000" dirty="0"/>
              <a:t>محیط پرورش دهنده  در یک دیدگاه </a:t>
            </a:r>
            <a:r>
              <a:rPr lang="ar-SA" sz="4000" b="1" dirty="0"/>
              <a:t>تقویت کننده </a:t>
            </a:r>
            <a:r>
              <a:rPr lang="ar-SA" sz="4000" dirty="0"/>
              <a:t>فرایند های محافظت کننده هستند</a:t>
            </a:r>
            <a:endParaRPr lang="en-US" sz="4000" dirty="0"/>
          </a:p>
        </p:txBody>
      </p:sp>
    </p:spTree>
    <p:extLst>
      <p:ext uri="{BB962C8B-B14F-4D97-AF65-F5344CB8AC3E}">
        <p14:creationId xmlns:p14="http://schemas.microsoft.com/office/powerpoint/2010/main" val="1806957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rtl="1"/>
            <a:r>
              <a:rPr lang="ar-SA" dirty="0"/>
              <a:t>نکته مهم</a:t>
            </a:r>
            <a:endParaRPr lang="en-US" dirty="0"/>
          </a:p>
        </p:txBody>
      </p:sp>
      <p:sp>
        <p:nvSpPr>
          <p:cNvPr id="3" name="Content Placeholder 2"/>
          <p:cNvSpPr>
            <a:spLocks noGrp="1"/>
          </p:cNvSpPr>
          <p:nvPr>
            <p:ph type="subTitle" idx="1"/>
          </p:nvPr>
        </p:nvSpPr>
        <p:spPr/>
        <p:txBody>
          <a:bodyPr/>
          <a:lstStyle/>
          <a:p>
            <a:pPr rtl="1"/>
            <a:r>
              <a:rPr lang="ar-SA" dirty="0"/>
              <a:t>تأكيد بر فرايند، نه برنامه</a:t>
            </a:r>
            <a:endParaRPr lang="en-US" dirty="0"/>
          </a:p>
        </p:txBody>
      </p:sp>
    </p:spTree>
    <p:extLst>
      <p:ext uri="{BB962C8B-B14F-4D97-AF65-F5344CB8AC3E}">
        <p14:creationId xmlns:p14="http://schemas.microsoft.com/office/powerpoint/2010/main" val="1248922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TotalTime>
  <Words>2517</Words>
  <Application>Microsoft Office PowerPoint</Application>
  <PresentationFormat>Widescreen</PresentationFormat>
  <Paragraphs>293</Paragraphs>
  <Slides>60</Slides>
  <Notes>6</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60</vt:i4>
      </vt:variant>
    </vt:vector>
  </HeadingPairs>
  <TitlesOfParts>
    <vt:vector size="72" baseType="lpstr">
      <vt:lpstr>Arial</vt:lpstr>
      <vt:lpstr>Calibri</vt:lpstr>
      <vt:lpstr>Calibri Light</vt:lpstr>
      <vt:lpstr>Homa</vt:lpstr>
      <vt:lpstr>Majalla UI</vt:lpstr>
      <vt:lpstr>Nazanin</vt:lpstr>
      <vt:lpstr>Times New Roman</vt:lpstr>
      <vt:lpstr>Titr</vt:lpstr>
      <vt:lpstr>Traditional Arabic</vt:lpstr>
      <vt:lpstr>Wingdings</vt:lpstr>
      <vt:lpstr>Zar</vt:lpstr>
      <vt:lpstr>Office Theme</vt:lpstr>
      <vt:lpstr>محیط های موثر در تقویت تاب آوری</vt:lpstr>
      <vt:lpstr>پرسش مهم </vt:lpstr>
      <vt:lpstr>پژوهش‌هاي بعمل آمده  همگي نشان مي‌دهند كه</vt:lpstr>
      <vt:lpstr>اين برآمدهاي رشدي مثبت و به عبارت ديگر توانمندي‌هاي فردي تاب‌آوري، مداوماً در نتيجة حضور در محيطي پرورش‌دهنده شكل مي‌گيرد و امكان ظهور مي‌يابد.</vt:lpstr>
      <vt:lpstr>عوامل محافظت كنندة محيطي</vt:lpstr>
      <vt:lpstr>محيط پرورش‌دهنده کجاست؟</vt:lpstr>
      <vt:lpstr>PowerPoint Presentation</vt:lpstr>
      <vt:lpstr>محیط پرورش دهنده چه می کند؟</vt:lpstr>
      <vt:lpstr>نکته مهم</vt:lpstr>
      <vt:lpstr>فرایند های محافظتي:</vt:lpstr>
      <vt:lpstr>نکته جالب و مهم</vt:lpstr>
      <vt:lpstr>نظريه‌پردازان يادگيري اجتماعي معتقدند كه</vt:lpstr>
      <vt:lpstr>بگذارید ازخود بپرسیم که:</vt:lpstr>
      <vt:lpstr>می توانیم</vt:lpstr>
      <vt:lpstr> اصول و باورهای كليدي :</vt:lpstr>
      <vt:lpstr> اصول و باورهای كليدي :</vt:lpstr>
      <vt:lpstr> اصول و باورهای كليدي :</vt:lpstr>
      <vt:lpstr> اصول و باورهای كليدي :</vt:lpstr>
      <vt:lpstr> اصول و باورهای كليدي :</vt:lpstr>
      <vt:lpstr>خانواده</vt:lpstr>
      <vt:lpstr>عوامل خطر ساز در سطح خانواده</vt:lpstr>
      <vt:lpstr>فرايند خانواده محافظت كننده خانواده در كجا شكل مي گيرد؟</vt:lpstr>
      <vt:lpstr>هفت عامل افزايش تاب آوري در فرزندان</vt:lpstr>
      <vt:lpstr>عوامل محافظت كننده در سطح خانواده</vt:lpstr>
      <vt:lpstr>برنامه هاي مرتبط با خانواده مهارتهاي تاب آوري را آموزش مي دهند</vt:lpstr>
      <vt:lpstr>3 دسته از عوامل محافظتي اصلی در خانواده</vt:lpstr>
      <vt:lpstr>الف‌ـ روابط مهربانانه:</vt:lpstr>
      <vt:lpstr>ب‌ـ انتظارات بالا:</vt:lpstr>
      <vt:lpstr>ج‌ـ فرصت‌هايي براي مشاركت:</vt:lpstr>
      <vt:lpstr>PowerPoint Presentation</vt:lpstr>
      <vt:lpstr>مدرسه</vt:lpstr>
      <vt:lpstr>عوامل خطر ساز در سطح مدرسه</vt:lpstr>
      <vt:lpstr>آغاز تاب‌آوري درمدرسه</vt:lpstr>
      <vt:lpstr> بزرگسالاني كه در مدرسه كار مي‌كنند از خود بپرسند؟</vt:lpstr>
      <vt:lpstr>عوامل محافظ در مدرسه</vt:lpstr>
      <vt:lpstr>الف‌ـ روابط مهربانانه:</vt:lpstr>
      <vt:lpstr>ب‌ـ انتظارات بالا:</vt:lpstr>
      <vt:lpstr>ج‌ـ فرصت‌هايي براي مشاركت:</vt:lpstr>
      <vt:lpstr>راهكار براي رفتن از سمت خطرنگري به سوي تاب‌آوري در مدارس</vt:lpstr>
      <vt:lpstr>شكيبا باشيد.  بر روي پيروزي‌هاي كوچك تمركز كنيد.  (نوبت به موفقيت‌ها و تغييرهاي بزرگ خواهد رسيد!)</vt:lpstr>
      <vt:lpstr>راحت باشيد و به «فرايند» اعتماد كنيد. </vt:lpstr>
      <vt:lpstr>PowerPoint Presentation</vt:lpstr>
      <vt:lpstr>مدرسه‌اي كه داراي اين ويژگي‌ها باشد، به پيدايش تاب‌آوري كمك شاياني خواهد كرد</vt:lpstr>
      <vt:lpstr>PowerPoint Presentation</vt:lpstr>
      <vt:lpstr>معلم نيز مي‌تواند يك دانش‌آموز تاب‌آور را به كمك برخي ازخصوصيات  در ميان دانش‌آموزان تشخيص دهد. اين خصوصيات عبارتند از:</vt:lpstr>
      <vt:lpstr>PowerPoint Presentation</vt:lpstr>
      <vt:lpstr>PowerPoint Presentation</vt:lpstr>
      <vt:lpstr>چهار شيوه‌اي كه در ارتقاي تاب‌آوري دانش‌آموزان مي‌توانند كارآمد باشند، عبارتند از:</vt:lpstr>
      <vt:lpstr>معلمان با روش‌هاي عملي زير مي‌توانند فرصت‌هايي را براي دست‌يابي دانش‌آموز به موفقيت بيافرينند:</vt:lpstr>
      <vt:lpstr>معلمان با روش‌هاي عملي زير مي‌توانند فرصت‌هايي را براي دست‌يابي دانش‌آموز به موفقيت بيافرينند:</vt:lpstr>
      <vt:lpstr>نمونه‌هايي از عوامل محافظتي در مدرسه</vt:lpstr>
      <vt:lpstr>مقايسه ويژگي‌هاي مدارس خطر ـ نگر با مدارس تاب‌آور</vt:lpstr>
      <vt:lpstr>PowerPoint Presentation</vt:lpstr>
      <vt:lpstr>ويژگي‌هاي محيط‌هاي تاب‌آور (خانواده، مدرسه، اجتماع)</vt:lpstr>
      <vt:lpstr>انتظارات مثبت</vt:lpstr>
      <vt:lpstr>پيوندهاي مهربانانه</vt:lpstr>
      <vt:lpstr>مشاركت معنامند (فرصت، مهارت، رسميت)</vt:lpstr>
      <vt:lpstr>جامعه</vt:lpstr>
      <vt:lpstr>عوامل محافظت كننده در سطح همتايان</vt:lpstr>
      <vt:lpstr>عوامل محافظت کننده جامعه</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تقويت تاب‌آوري</dc:title>
  <dc:creator>dr farnam</dc:creator>
  <cp:lastModifiedBy>Admin</cp:lastModifiedBy>
  <cp:revision>50</cp:revision>
  <dcterms:created xsi:type="dcterms:W3CDTF">2016-12-09T18:43:33Z</dcterms:created>
  <dcterms:modified xsi:type="dcterms:W3CDTF">2017-01-07T10:41:28Z</dcterms:modified>
</cp:coreProperties>
</file>