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81" r:id="rId3"/>
    <p:sldId id="280" r:id="rId4"/>
    <p:sldId id="282" r:id="rId5"/>
    <p:sldId id="304" r:id="rId6"/>
    <p:sldId id="305" r:id="rId7"/>
    <p:sldId id="306" r:id="rId8"/>
    <p:sldId id="307" r:id="rId9"/>
    <p:sldId id="308" r:id="rId10"/>
    <p:sldId id="283" r:id="rId11"/>
    <p:sldId id="287" r:id="rId12"/>
    <p:sldId id="284" r:id="rId13"/>
    <p:sldId id="285" r:id="rId14"/>
    <p:sldId id="300" r:id="rId15"/>
    <p:sldId id="286" r:id="rId16"/>
    <p:sldId id="301" r:id="rId17"/>
    <p:sldId id="288" r:id="rId18"/>
    <p:sldId id="289" r:id="rId19"/>
    <p:sldId id="291" r:id="rId20"/>
    <p:sldId id="309" r:id="rId21"/>
    <p:sldId id="313" r:id="rId22"/>
    <p:sldId id="263" r:id="rId23"/>
    <p:sldId id="310" r:id="rId24"/>
    <p:sldId id="303" r:id="rId25"/>
    <p:sldId id="314" r:id="rId26"/>
    <p:sldId id="264" r:id="rId27"/>
    <p:sldId id="315" r:id="rId28"/>
    <p:sldId id="265" r:id="rId29"/>
    <p:sldId id="311" r:id="rId30"/>
    <p:sldId id="302" r:id="rId31"/>
    <p:sldId id="316" r:id="rId32"/>
    <p:sldId id="266" r:id="rId33"/>
    <p:sldId id="312" r:id="rId34"/>
    <p:sldId id="317" r:id="rId35"/>
    <p:sldId id="318" r:id="rId36"/>
    <p:sldId id="267" r:id="rId37"/>
    <p:sldId id="319" r:id="rId38"/>
    <p:sldId id="320" r:id="rId39"/>
    <p:sldId id="321" r:id="rId40"/>
    <p:sldId id="268" r:id="rId41"/>
    <p:sldId id="322" r:id="rId42"/>
    <p:sldId id="294" r:id="rId43"/>
    <p:sldId id="323" r:id="rId44"/>
    <p:sldId id="324" r:id="rId45"/>
    <p:sldId id="325" r:id="rId46"/>
    <p:sldId id="326" r:id="rId47"/>
    <p:sldId id="296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70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FF01A-96A2-4723-925E-66027570ACA8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81371-1DF3-461A-98AA-7E160EC68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3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9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9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6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5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7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0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0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2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4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069FA-9CFA-44AB-9822-74C69EA4CF6B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B16CE-6249-4329-B650-978A1D14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2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1722" y="0"/>
            <a:ext cx="9144000" cy="2387600"/>
          </a:xfrm>
        </p:spPr>
        <p:txBody>
          <a:bodyPr/>
          <a:lstStyle/>
          <a:p>
            <a:r>
              <a:rPr lang="ar-SA" dirty="0"/>
              <a:t>«تاب‌آور سازان فردي»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16894" y="4063820"/>
            <a:ext cx="6544816" cy="13234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4000" dirty="0"/>
              <a:t>کلینیک روانپزشکی دکتر رابرت فرنام</a:t>
            </a:r>
          </a:p>
          <a:p>
            <a:pPr algn="ctr"/>
            <a:r>
              <a:rPr lang="fa-IR" sz="4000" dirty="0"/>
              <a:t>شیراز- دی ماه 1395 </a:t>
            </a:r>
          </a:p>
        </p:txBody>
      </p:sp>
    </p:spTree>
    <p:extLst>
      <p:ext uri="{BB962C8B-B14F-4D97-AF65-F5344CB8AC3E}">
        <p14:creationId xmlns:p14="http://schemas.microsoft.com/office/powerpoint/2010/main" val="1522339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b="1" dirty="0"/>
              <a:t>چگونه می توان برای افزایش تاب آوری خود اقدام کرد؟</a:t>
            </a:r>
            <a:br>
              <a:rPr lang="fa-I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000" dirty="0"/>
              <a:t> وقتي از «شكيبايي»</a:t>
            </a:r>
            <a:r>
              <a:rPr lang="fa-IR" sz="4000" dirty="0"/>
              <a:t>در مقابل مشکلات و سختی ها</a:t>
            </a:r>
            <a:r>
              <a:rPr lang="ar-SA" sz="4000" dirty="0"/>
              <a:t> سخن گفته مي‌شود به این فکر کنید که </a:t>
            </a:r>
            <a:r>
              <a:rPr lang="fa-IR" sz="4000" dirty="0"/>
              <a:t>چه چیزی </a:t>
            </a:r>
            <a:r>
              <a:rPr lang="ar-SA" sz="4000" dirty="0"/>
              <a:t>در زمان نیاز به شکیبایی به کمک شما آمده است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6089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/>
              <a:t>چگونه می توان برای افزایش تاب آوری خود اقدام کرد؟</a:t>
            </a:r>
            <a:br>
              <a:rPr lang="fa-IR" b="1" dirty="0"/>
            </a:br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r>
              <a:rPr lang="fa-IR" dirty="0"/>
              <a:t>تمرین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42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algn="r" rtl="1"/>
            <a:r>
              <a:rPr lang="ar-SA" sz="4400" b="1" dirty="0">
                <a:solidFill>
                  <a:srgbClr val="FF0000"/>
                </a:solidFill>
              </a:rPr>
              <a:t>رابطه‌سازي</a:t>
            </a:r>
            <a:r>
              <a:rPr lang="ar-SA" sz="4400" dirty="0">
                <a:solidFill>
                  <a:srgbClr val="FF0000"/>
                </a:solidFill>
              </a:rPr>
              <a:t> </a:t>
            </a:r>
            <a:r>
              <a:rPr lang="fa-IR" sz="4400" dirty="0">
                <a:solidFill>
                  <a:srgbClr val="FF0000"/>
                </a:solidFill>
              </a:rPr>
              <a:t>:</a:t>
            </a:r>
            <a:endParaRPr lang="en-US" sz="4400" dirty="0">
              <a:solidFill>
                <a:srgbClr val="FF0000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 توانايي اجتماعي شدن 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 توانايي يك دوست بودن 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 توانايي شكل‌دهي رابطة مثبت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0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شوخي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 توانايي مزاح كردن با ديگران</a:t>
            </a:r>
            <a:endParaRPr lang="fa-IR" dirty="0"/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مثبت‌نگري نسبت به آيندة خود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خوش‌بيني</a:t>
            </a: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شايستگي</a:t>
            </a:r>
            <a:r>
              <a:rPr lang="ar-SA" sz="3600" dirty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براي انجام كاري يا رابطه با فردي خوب بودن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55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جهت‌گيري دروني </a:t>
            </a:r>
            <a:endParaRPr lang="en-US" sz="3600" dirty="0">
              <a:solidFill>
                <a:srgbClr val="FF0000"/>
              </a:solidFill>
            </a:endParaRPr>
          </a:p>
          <a:p>
            <a:pPr lvl="0" algn="r" rtl="1"/>
            <a:r>
              <a:rPr lang="ar-SA" dirty="0"/>
              <a:t> انتخاب‌هاي اساسي </a:t>
            </a:r>
            <a:endParaRPr lang="en-US" dirty="0"/>
          </a:p>
          <a:p>
            <a:pPr lvl="0" algn="r" rtl="1"/>
            <a:r>
              <a:rPr lang="ar-SA" dirty="0"/>
              <a:t> تصميم‌گيري براساس ارزيابي دروني (توانايي كنترل دروني)</a:t>
            </a:r>
            <a:endParaRPr lang="fa-IR" dirty="0"/>
          </a:p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درك ديگران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 درك بصيرت‌مندانة </a:t>
            </a:r>
            <a:r>
              <a:rPr lang="fa-IR" dirty="0"/>
              <a:t>از </a:t>
            </a:r>
            <a:r>
              <a:rPr lang="ar-SA" dirty="0"/>
              <a:t>افراد </a:t>
            </a:r>
            <a:endParaRPr lang="fa-IR" dirty="0"/>
          </a:p>
          <a:p>
            <a:pPr algn="r" rtl="1"/>
            <a:r>
              <a:rPr lang="ar-SA" dirty="0"/>
              <a:t> درك بصيرت‌مندانة </a:t>
            </a:r>
            <a:r>
              <a:rPr lang="fa-IR" dirty="0"/>
              <a:t>از</a:t>
            </a:r>
            <a:r>
              <a:rPr lang="ar-SA" dirty="0"/>
              <a:t>موقعيت‌ها</a:t>
            </a:r>
            <a:endParaRPr lang="en-US" dirty="0"/>
          </a:p>
          <a:p>
            <a:pPr marL="0" lvl="0" indent="0" algn="r" rtl="1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47029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استقلال</a:t>
            </a:r>
            <a:endParaRPr lang="en-US" sz="3600" dirty="0">
              <a:solidFill>
                <a:srgbClr val="FF0000"/>
              </a:solidFill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ar-SA" dirty="0"/>
              <a:t>فاصله‌گيري سازگارانه از ديگران</a:t>
            </a:r>
            <a:endParaRPr lang="en-US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dirty="0"/>
              <a:t>فاصله‌گيري سازگارانه از موقعيت‌هاي ناسالم </a:t>
            </a:r>
            <a:endParaRPr lang="en-US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dirty="0"/>
              <a:t>خودگرداني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1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انعطاف‌پذيري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توانايي سازگاري با تغيير</a:t>
            </a:r>
            <a:endParaRPr lang="en-US" dirty="0"/>
          </a:p>
          <a:p>
            <a:pPr algn="r" rtl="1"/>
            <a:r>
              <a:rPr lang="ar-SA" dirty="0"/>
              <a:t> خميده شدن براي سازگاري مثبت با موقعيت‌ها، در صورت لزوم</a:t>
            </a:r>
            <a:endParaRPr lang="fa-IR" dirty="0"/>
          </a:p>
          <a:p>
            <a:pPr marL="0" indent="0" algn="r" rtl="1">
              <a:buNone/>
            </a:pPr>
            <a:endParaRPr lang="fa-IR" dirty="0"/>
          </a:p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خود ارزشمندي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احساس با ارزش بودن و مطمئن بودن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319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عشق به يادگيري </a:t>
            </a:r>
            <a:endParaRPr lang="en-US" sz="3600" dirty="0">
              <a:solidFill>
                <a:srgbClr val="FF0000"/>
              </a:solidFill>
            </a:endParaRPr>
          </a:p>
          <a:p>
            <a:pPr lvl="0" algn="r" rtl="1"/>
            <a:r>
              <a:rPr lang="ar-SA" dirty="0"/>
              <a:t>ظرفيت آموزش </a:t>
            </a:r>
            <a:endParaRPr lang="en-US" dirty="0"/>
          </a:p>
          <a:p>
            <a:pPr lvl="0" algn="r" rtl="1"/>
            <a:r>
              <a:rPr lang="ar-SA" dirty="0"/>
              <a:t> پيوند به آموختن</a:t>
            </a:r>
            <a:endParaRPr lang="fa-IR" dirty="0"/>
          </a:p>
          <a:p>
            <a:pPr marL="0" lvl="0" indent="0" algn="r" rtl="1">
              <a:buNone/>
            </a:pPr>
            <a:endParaRPr lang="en-US" dirty="0"/>
          </a:p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خودانگيزه‌مندي</a:t>
            </a:r>
            <a:r>
              <a:rPr lang="ar-SA" dirty="0"/>
              <a:t> </a:t>
            </a:r>
            <a:endParaRPr lang="en-US" dirty="0"/>
          </a:p>
          <a:p>
            <a:pPr algn="r" rtl="1"/>
            <a:r>
              <a:rPr lang="ar-SA" dirty="0"/>
              <a:t> ابتكارات درون‌زاد</a:t>
            </a:r>
            <a:endParaRPr lang="en-US" dirty="0"/>
          </a:p>
          <a:p>
            <a:pPr lvl="0" algn="r" rtl="1"/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10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br>
              <a:rPr lang="fa-IR" u="sng" dirty="0"/>
            </a:br>
            <a:r>
              <a:rPr lang="ar-SA" dirty="0"/>
              <a:t>1- شناخت آنچه که داریم: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03510" cy="5032375"/>
          </a:xfrm>
        </p:spPr>
        <p:txBody>
          <a:bodyPr>
            <a:norm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</a:rPr>
              <a:t>معنويت</a:t>
            </a:r>
            <a:r>
              <a:rPr lang="ar-SA" sz="3600" dirty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 ‌باور به چيزي والاتر</a:t>
            </a:r>
            <a:endParaRPr lang="fa-IR" dirty="0"/>
          </a:p>
          <a:p>
            <a:pPr marL="0" indent="0" algn="r" rtl="1">
              <a:buNone/>
            </a:pPr>
            <a:endParaRPr lang="en-US" dirty="0"/>
          </a:p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پا فشاري (پشتكاري، پايداري) 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 تسليم نشدن عليرغم مشكلات</a:t>
            </a:r>
            <a:endParaRPr lang="fa-IR" dirty="0"/>
          </a:p>
          <a:p>
            <a:pPr marL="0" indent="0" algn="r" rtl="1">
              <a:buNone/>
            </a:pPr>
            <a:endParaRPr lang="en-US" dirty="0"/>
          </a:p>
          <a:p>
            <a:pPr lvl="0" algn="r" rtl="1"/>
            <a:r>
              <a:rPr lang="ar-SA" sz="3600" b="1" dirty="0">
                <a:solidFill>
                  <a:srgbClr val="FF0000"/>
                </a:solidFill>
              </a:rPr>
              <a:t>خلاقيت</a:t>
            </a:r>
            <a:r>
              <a:rPr lang="ar-SA" dirty="0"/>
              <a:t> </a:t>
            </a:r>
            <a:endParaRPr lang="en-US" dirty="0"/>
          </a:p>
          <a:p>
            <a:pPr algn="r" rtl="1"/>
            <a:r>
              <a:rPr lang="ar-SA" dirty="0"/>
              <a:t> ابراز وجود با رفتاري هنري 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7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/>
              <a:t>چگونه می توان برای افزایش تاب آوری خود اقدام کرد؟</a:t>
            </a:r>
            <a:br>
              <a:rPr lang="fa-IR" b="1" dirty="0"/>
            </a:br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r>
              <a:rPr lang="fa-IR" dirty="0"/>
              <a:t>تمرین 2 </a:t>
            </a:r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از خودتان بپرسيد كه چگونه از اين موارد در حال يا گذشته‌تان استفاده كرده‌ايد. 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/>
              <a:t>«تاب‌آور سازان فردي»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در  عمل تمام مادارای مجموعه توانمندی های فطری تقویت شده با تجربیات زندگی خود هستیم که به آن«تاب‌آور سازان فردي» می گویند </a:t>
            </a:r>
            <a:endParaRPr lang="fa-IR" dirty="0"/>
          </a:p>
          <a:p>
            <a:pPr algn="r" rtl="1"/>
            <a:r>
              <a:rPr lang="ar-SA" dirty="0"/>
              <a:t> حاصل «تاب‌آور سازان فردي»   شکل گیری نتایج</a:t>
            </a:r>
            <a:r>
              <a:rPr lang="fa-IR" dirty="0"/>
              <a:t> زیر است:</a:t>
            </a:r>
          </a:p>
          <a:p>
            <a:pPr algn="r" rtl="1"/>
            <a:r>
              <a:rPr lang="ar-SA" b="1" dirty="0"/>
              <a:t>شايستگي اجتماعي</a:t>
            </a:r>
            <a:endParaRPr lang="fa-IR" b="1" dirty="0"/>
          </a:p>
          <a:p>
            <a:pPr algn="r" rtl="1"/>
            <a:r>
              <a:rPr lang="ar-SA" b="1" dirty="0"/>
              <a:t> مهارت حل مسئله و برنامه‌ريزي</a:t>
            </a:r>
            <a:endParaRPr lang="fa-IR" b="1" dirty="0"/>
          </a:p>
          <a:p>
            <a:pPr algn="r" rtl="1"/>
            <a:r>
              <a:rPr lang="ar-SA" b="1" dirty="0"/>
              <a:t> خودگرداني و احساس هويت</a:t>
            </a:r>
            <a:endParaRPr lang="fa-IR" b="1" dirty="0"/>
          </a:p>
          <a:p>
            <a:pPr algn="r" rtl="1"/>
            <a:r>
              <a:rPr lang="ar-SA" b="1" dirty="0"/>
              <a:t> هدفمندي و ارتباط  </a:t>
            </a:r>
            <a:endParaRPr lang="fa-IR" b="1" dirty="0"/>
          </a:p>
          <a:p>
            <a:pPr algn="r" rtl="1"/>
            <a:r>
              <a:rPr lang="ar-SA" b="1" dirty="0"/>
              <a:t>و...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95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گسترش و تقویت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7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altLang="en-US" b="1" dirty="0">
                <a:solidFill>
                  <a:srgbClr val="FF0000"/>
                </a:solidFill>
              </a:rPr>
              <a:t>دسترسی به </a:t>
            </a:r>
            <a:r>
              <a:rPr lang="ar-SA" altLang="en-US" b="1" dirty="0"/>
              <a:t>مهرباني و حمايت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باور به داشتن منابعی که در صورت لزوم به کمک من می ایند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62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1ـ </a:t>
            </a:r>
            <a:r>
              <a:rPr lang="fa-IR" altLang="en-US" b="1" dirty="0">
                <a:solidFill>
                  <a:srgbClr val="FF0000"/>
                </a:solidFill>
              </a:rPr>
              <a:t>دسترسی به </a:t>
            </a:r>
            <a:r>
              <a:rPr lang="ar-SA" altLang="en-US" b="1" dirty="0"/>
              <a:t>مهرباني و حمايت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 rtlCol="0">
            <a:normAutofit/>
          </a:bodyPr>
          <a:lstStyle/>
          <a:p>
            <a:pPr algn="r" rtl="1">
              <a:buNone/>
              <a:defRPr/>
            </a:pPr>
            <a:r>
              <a:rPr lang="ar-SA" sz="3200" b="1" dirty="0"/>
              <a:t>1ـ1ـ در زندگي </a:t>
            </a:r>
            <a:r>
              <a:rPr lang="fa-IR" sz="3200" b="1" dirty="0"/>
              <a:t>: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ar-SA" sz="3200" dirty="0"/>
              <a:t> آدم‌هايي هستند كه من را بي‌چشمداشت دوست دارند </a:t>
            </a:r>
            <a:endParaRPr lang="fa-IR" sz="3200" dirty="0"/>
          </a:p>
          <a:p>
            <a:pPr algn="r" rtl="1">
              <a:buFont typeface="Wingdings" pitchFamily="2" charset="2"/>
              <a:buChar char="ü"/>
              <a:defRPr/>
            </a:pPr>
            <a:r>
              <a:rPr lang="ar-SA" sz="3200" dirty="0"/>
              <a:t> آدم‌هايي هستند كه بدون پيش‌داوري به من گوش مي‌دهند</a:t>
            </a:r>
            <a:endParaRPr lang="fa-IR" sz="3200" dirty="0"/>
          </a:p>
          <a:p>
            <a:pPr algn="r" rtl="1">
              <a:buFont typeface="Wingdings" pitchFamily="2" charset="2"/>
              <a:buChar char="ü"/>
              <a:defRPr/>
            </a:pPr>
            <a:r>
              <a:rPr lang="ar-SA" sz="3200" dirty="0"/>
              <a:t> آدم‌هايي هستند كه كه هميشه در دسترس من‌اند</a:t>
            </a:r>
            <a:endParaRPr lang="en-US" sz="3200" dirty="0"/>
          </a:p>
          <a:p>
            <a:pPr algn="r" rtl="1">
              <a:buNone/>
              <a:defRPr/>
            </a:pPr>
            <a:r>
              <a:rPr lang="ar-SA" sz="2400" dirty="0"/>
              <a:t>.</a:t>
            </a:r>
            <a:endParaRPr lang="en-US" sz="2400" dirty="0"/>
          </a:p>
          <a:p>
            <a:pPr algn="r" rt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08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altLang="en-US" b="1" dirty="0"/>
              <a:t>1ـ </a:t>
            </a:r>
            <a:r>
              <a:rPr lang="fa-IR" altLang="en-US" b="1" dirty="0">
                <a:solidFill>
                  <a:srgbClr val="FF0000"/>
                </a:solidFill>
              </a:rPr>
              <a:t>دسترسی به </a:t>
            </a:r>
            <a:r>
              <a:rPr lang="ar-SA" altLang="en-US" b="1" dirty="0"/>
              <a:t>مهرباني و حمايت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 rtlCol="0">
            <a:normAutofit/>
          </a:bodyPr>
          <a:lstStyle/>
          <a:p>
            <a:pPr algn="r" rtl="1">
              <a:buNone/>
              <a:defRPr/>
            </a:pPr>
            <a:r>
              <a:rPr lang="ar-SA" sz="3200" b="1" dirty="0"/>
              <a:t>2ـ1ـ در مدرسه، محيط كار، گروه‌هاي هم‌كيش، يا </a:t>
            </a:r>
            <a:r>
              <a:rPr lang="fa-IR" sz="3200" b="1" dirty="0"/>
              <a:t>هر</a:t>
            </a:r>
            <a:r>
              <a:rPr lang="ar-SA" sz="3200" b="1" dirty="0"/>
              <a:t>گروه‌ ديگري</a:t>
            </a:r>
            <a:r>
              <a:rPr lang="fa-IR" sz="3200" b="1" dirty="0"/>
              <a:t>: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200" dirty="0"/>
              <a:t>در چند گروه </a:t>
            </a:r>
            <a:r>
              <a:rPr lang="ar-SA" sz="3200" dirty="0"/>
              <a:t>عضو هستم </a:t>
            </a:r>
            <a:endParaRPr lang="fa-IR" sz="3200" dirty="0"/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200" dirty="0"/>
              <a:t>از میان دوستان، همکاران وسایرین چند نفر</a:t>
            </a:r>
            <a:r>
              <a:rPr lang="ar-SA" sz="3200" b="1" dirty="0">
                <a:solidFill>
                  <a:srgbClr val="FF0000"/>
                </a:solidFill>
              </a:rPr>
              <a:t>حواسشان به من </a:t>
            </a:r>
            <a:r>
              <a:rPr lang="ar-SA" sz="3200" dirty="0"/>
              <a:t>است </a:t>
            </a:r>
            <a:endParaRPr lang="fa-IR" sz="3200" dirty="0"/>
          </a:p>
          <a:p>
            <a:pPr algn="r" rtl="1">
              <a:buFont typeface="Wingdings" pitchFamily="2" charset="2"/>
              <a:buChar char="ü"/>
              <a:defRPr/>
            </a:pPr>
            <a:r>
              <a:rPr lang="ar-SA" sz="3200" dirty="0"/>
              <a:t> </a:t>
            </a:r>
            <a:r>
              <a:rPr lang="fa-IR" sz="3200" dirty="0"/>
              <a:t>از میان دوستان، همکاران وسایرین چند نفر </a:t>
            </a:r>
            <a:r>
              <a:rPr lang="ar-SA" sz="3200" dirty="0"/>
              <a:t>برايم </a:t>
            </a:r>
            <a:r>
              <a:rPr lang="ar-SA" sz="3200" b="1" dirty="0">
                <a:solidFill>
                  <a:srgbClr val="FF0000"/>
                </a:solidFill>
              </a:rPr>
              <a:t>ارزش قائلند</a:t>
            </a:r>
            <a:r>
              <a:rPr lang="ar-SA" sz="3200" dirty="0"/>
              <a:t>.</a:t>
            </a:r>
            <a:endParaRPr lang="en-US" sz="3200" dirty="0"/>
          </a:p>
          <a:p>
            <a:pPr algn="r" rtl="1">
              <a:buNone/>
              <a:defRPr/>
            </a:pPr>
            <a:r>
              <a:rPr lang="ar-SA" sz="2400" dirty="0"/>
              <a:t>.</a:t>
            </a:r>
            <a:endParaRPr lang="en-US" sz="2400" dirty="0"/>
          </a:p>
          <a:p>
            <a:pPr algn="r" rt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53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altLang="en-US" b="1" dirty="0"/>
              <a:t>1ـ </a:t>
            </a:r>
            <a:r>
              <a:rPr lang="fa-IR" altLang="en-US" b="1" dirty="0">
                <a:solidFill>
                  <a:srgbClr val="FF0000"/>
                </a:solidFill>
              </a:rPr>
              <a:t>دسترسی به </a:t>
            </a:r>
            <a:r>
              <a:rPr lang="ar-SA" altLang="en-US" b="1" dirty="0"/>
              <a:t>مهرباني و حمايت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 rtlCol="0">
            <a:normAutofit/>
          </a:bodyPr>
          <a:lstStyle/>
          <a:p>
            <a:pPr algn="r" rtl="1">
              <a:buNone/>
              <a:defRPr/>
            </a:pPr>
            <a:r>
              <a:rPr lang="ar-SA" sz="3600" b="1" dirty="0"/>
              <a:t>3ـ</a:t>
            </a:r>
            <a:r>
              <a:rPr lang="fa-IR" sz="3600" b="1" dirty="0"/>
              <a:t>:دوست داشتن و</a:t>
            </a:r>
            <a:r>
              <a:rPr lang="ar-SA" sz="3600" b="1" dirty="0"/>
              <a:t>مهربان</a:t>
            </a:r>
            <a:r>
              <a:rPr lang="fa-IR" sz="3600" b="1" dirty="0"/>
              <a:t>ی با</a:t>
            </a:r>
            <a:r>
              <a:rPr lang="ar-SA" sz="3600" b="1" dirty="0"/>
              <a:t> خود</a:t>
            </a:r>
            <a:endParaRPr lang="fa-IR" sz="3600" b="1" dirty="0"/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600" dirty="0"/>
              <a:t>چقدر به </a:t>
            </a:r>
            <a:r>
              <a:rPr lang="fa-IR" sz="3600" dirty="0">
                <a:solidFill>
                  <a:srgbClr val="FF0000"/>
                </a:solidFill>
              </a:rPr>
              <a:t>مهارت های مهربانی با خود </a:t>
            </a:r>
            <a:r>
              <a:rPr lang="fa-IR" sz="3600" dirty="0"/>
              <a:t>مجهز هستم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ar-SA" sz="3600" dirty="0"/>
              <a:t>براي پرورش خود (تغذيه درست، خواب كافي و ورزش)‌ وقت صرف مي‌كنم.</a:t>
            </a:r>
            <a:endParaRPr lang="en-US" sz="3600" dirty="0"/>
          </a:p>
          <a:p>
            <a:pPr algn="r" rt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83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altLang="en-US" b="1" dirty="0"/>
              <a:t>افزايش اميدواري</a:t>
            </a:r>
            <a:br>
              <a:rPr lang="fa-IR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altLang="en-US" b="1" dirty="0">
                <a:solidFill>
                  <a:srgbClr val="FF0000"/>
                </a:solidFill>
              </a:rPr>
              <a:t>شرایط را در محیط </a:t>
            </a:r>
            <a:r>
              <a:rPr lang="fa-IR" altLang="en-US" b="1" dirty="0"/>
              <a:t>فراهم کرده ایم که به </a:t>
            </a:r>
            <a:r>
              <a:rPr lang="ar-SA" altLang="en-US" b="1" dirty="0"/>
              <a:t>افزايش اميدواري</a:t>
            </a:r>
            <a:r>
              <a:rPr lang="fa-IR" altLang="en-US" b="1" dirty="0"/>
              <a:t> من کمک کرده است</a:t>
            </a:r>
          </a:p>
          <a:p>
            <a:pPr algn="r" rtl="1"/>
            <a:r>
              <a:rPr lang="ar-SA" altLang="en-US" b="1" dirty="0">
                <a:solidFill>
                  <a:srgbClr val="FF0000"/>
                </a:solidFill>
              </a:rPr>
              <a:t>ارتباط</a:t>
            </a:r>
            <a:r>
              <a:rPr lang="fa-IR" altLang="en-US" b="1" dirty="0">
                <a:solidFill>
                  <a:srgbClr val="FF0000"/>
                </a:solidFill>
              </a:rPr>
              <a:t>اتی را با محیط </a:t>
            </a:r>
            <a:r>
              <a:rPr lang="fa-IR" altLang="en-US" b="1" dirty="0"/>
              <a:t>برقرار کرده ایم </a:t>
            </a:r>
            <a:r>
              <a:rPr lang="ar-SA" altLang="en-US" b="1" dirty="0"/>
              <a:t>افزايش اميدواري</a:t>
            </a:r>
            <a:r>
              <a:rPr lang="fa-IR" altLang="en-US" b="1" dirty="0"/>
              <a:t> من کمک کرده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51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0" y="-1"/>
            <a:ext cx="9144000" cy="1678075"/>
          </a:xfrm>
        </p:spPr>
        <p:txBody>
          <a:bodyPr/>
          <a:lstStyle/>
          <a:p>
            <a:pPr algn="ctr"/>
            <a:r>
              <a:rPr lang="ar-SA" altLang="en-US" b="1" dirty="0"/>
              <a:t>2ـ افزايش اميدواري</a:t>
            </a:r>
            <a:br>
              <a:rPr lang="fa-IR" altLang="en-US" b="1" dirty="0"/>
            </a:br>
            <a:r>
              <a:rPr lang="ar-SA" altLang="en-US" b="1" dirty="0">
                <a:solidFill>
                  <a:srgbClr val="FF0000"/>
                </a:solidFill>
              </a:rPr>
              <a:t>طراحي و ارتباط سازي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91402" y="1825624"/>
            <a:ext cx="11354638" cy="4806287"/>
          </a:xfrm>
        </p:spPr>
        <p:txBody>
          <a:bodyPr/>
          <a:lstStyle/>
          <a:p>
            <a:pPr algn="r" rtl="1">
              <a:buNone/>
            </a:pPr>
            <a:r>
              <a:rPr lang="ar-SA" altLang="en-US" sz="4000" b="1" dirty="0"/>
              <a:t>در زندگي من</a:t>
            </a:r>
            <a:endParaRPr lang="fa-IR" altLang="en-US" sz="4000" b="1" dirty="0"/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4000" dirty="0"/>
              <a:t> آدم‌هايي هستند كه به موفقيت من باور دارند.</a:t>
            </a:r>
            <a:endParaRPr lang="en-US" altLang="en-US" sz="4000" dirty="0"/>
          </a:p>
          <a:p>
            <a:pPr algn="r" rtl="1">
              <a:buNone/>
            </a:pPr>
            <a:r>
              <a:rPr lang="ar-SA" altLang="en-US" sz="4000" b="1" dirty="0"/>
              <a:t>در محل كار يا مدرسه‌ام</a:t>
            </a:r>
            <a:endParaRPr lang="fa-IR" altLang="en-US" sz="4000" b="1" dirty="0"/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4000" dirty="0"/>
              <a:t> كساني هستند كه به من مي‌گويند: «تو مي‌تواني موفق شوي»</a:t>
            </a:r>
            <a:endParaRPr lang="en-US" altLang="en-US" sz="4000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759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altLang="en-US" b="1" dirty="0"/>
              <a:t>فرصت‌سازي براي مشاركت معنامند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من را</a:t>
            </a:r>
            <a:r>
              <a:rPr lang="fa-IR" dirty="0">
                <a:solidFill>
                  <a:srgbClr val="FF0000"/>
                </a:solidFill>
              </a:rPr>
              <a:t> قبول </a:t>
            </a:r>
            <a:r>
              <a:rPr lang="fa-IR" dirty="0"/>
              <a:t>دارند</a:t>
            </a:r>
          </a:p>
          <a:p>
            <a:pPr algn="r" rtl="1"/>
            <a:r>
              <a:rPr lang="fa-IR" dirty="0"/>
              <a:t>من </a:t>
            </a:r>
            <a:r>
              <a:rPr lang="fa-IR" dirty="0">
                <a:solidFill>
                  <a:srgbClr val="FF0000"/>
                </a:solidFill>
              </a:rPr>
              <a:t>می توانم </a:t>
            </a:r>
            <a:r>
              <a:rPr lang="fa-IR" dirty="0"/>
              <a:t>کاری را انجام دهم</a:t>
            </a:r>
          </a:p>
          <a:p>
            <a:pPr algn="r" rtl="1"/>
            <a:endParaRPr lang="fa-IR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166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3ـ فرصت‌سازي براي مشاركت معنامند</a:t>
            </a:r>
            <a:endParaRPr lang="en-US" alt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92369" y="1537398"/>
            <a:ext cx="11103429" cy="5320602"/>
          </a:xfrm>
        </p:spPr>
        <p:txBody>
          <a:bodyPr>
            <a:normAutofit/>
          </a:bodyPr>
          <a:lstStyle/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3600" b="1" dirty="0"/>
              <a:t>1ـ</a:t>
            </a:r>
            <a:r>
              <a:rPr lang="fa-IR" altLang="en-US" sz="3600" b="1" dirty="0"/>
              <a:t> احساس </a:t>
            </a:r>
            <a:r>
              <a:rPr lang="ar-SA" altLang="en-US" sz="3600" b="1" dirty="0"/>
              <a:t> ارزش</a:t>
            </a:r>
            <a:r>
              <a:rPr lang="fa-IR" altLang="en-US" sz="3600" b="1" dirty="0"/>
              <a:t>مندی</a:t>
            </a:r>
            <a:r>
              <a:rPr lang="ar-SA" altLang="en-US" sz="3600" dirty="0"/>
              <a:t> </a:t>
            </a:r>
            <a:r>
              <a:rPr lang="ar-SA" altLang="en-US" sz="3600" b="1" dirty="0"/>
              <a:t>در روابط دوستانة صميمي </a:t>
            </a:r>
            <a:r>
              <a:rPr lang="fa-IR" altLang="en-US" sz="3600" b="1" dirty="0"/>
              <a:t>: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ar-SA" altLang="en-US" sz="3600" dirty="0"/>
              <a:t>نظرات و تصميم‌گيري‌هاي (انتخاب‌هاي) من </a:t>
            </a:r>
            <a:r>
              <a:rPr lang="ar-SA" altLang="en-US" sz="3600" b="1" dirty="0">
                <a:solidFill>
                  <a:srgbClr val="FF0000"/>
                </a:solidFill>
              </a:rPr>
              <a:t>مورد توجه </a:t>
            </a:r>
            <a:r>
              <a:rPr lang="ar-SA" altLang="en-US" sz="3600" dirty="0"/>
              <a:t>قرار مي‌گيرند 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براي نظرات و تصميم‌گيري‌هاي (انتخاب‌هاي) من </a:t>
            </a:r>
            <a:r>
              <a:rPr lang="ar-SA" altLang="en-US" sz="3600" dirty="0">
                <a:solidFill>
                  <a:srgbClr val="FF0000"/>
                </a:solidFill>
              </a:rPr>
              <a:t>ارزش</a:t>
            </a:r>
            <a:r>
              <a:rPr lang="ar-SA" altLang="en-US" sz="3600" dirty="0"/>
              <a:t> قائلند.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77586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3ـ فرصت‌سازي براي مشاركت معنامند</a:t>
            </a:r>
            <a:endParaRPr lang="en-US" alt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3600" dirty="0"/>
              <a:t>2ـ</a:t>
            </a:r>
            <a:r>
              <a:rPr lang="fa-IR" altLang="en-US" sz="3600" b="1" dirty="0"/>
              <a:t> احساس </a:t>
            </a:r>
            <a:r>
              <a:rPr lang="ar-SA" altLang="en-US" sz="3600" b="1" dirty="0"/>
              <a:t> ارزش</a:t>
            </a:r>
            <a:r>
              <a:rPr lang="fa-IR" altLang="en-US" sz="3600" b="1" dirty="0"/>
              <a:t>مندی</a:t>
            </a:r>
            <a:r>
              <a:rPr lang="ar-SA" altLang="en-US" sz="3600" b="1" dirty="0"/>
              <a:t> در محيط كار يا مدرسه</a:t>
            </a:r>
            <a:r>
              <a:rPr lang="fa-IR" altLang="en-US" sz="3600" b="1" dirty="0"/>
              <a:t>: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ar-SA" altLang="en-US" sz="3600" dirty="0"/>
              <a:t>نظرات و انديشه‌هاي من را </a:t>
            </a:r>
            <a:r>
              <a:rPr lang="ar-SA" altLang="en-US" sz="3600" dirty="0">
                <a:solidFill>
                  <a:srgbClr val="FF0000"/>
                </a:solidFill>
              </a:rPr>
              <a:t>مي‌شنوند</a:t>
            </a:r>
            <a:r>
              <a:rPr lang="ar-SA" altLang="en-US" sz="3600" dirty="0"/>
              <a:t> 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 به نظرات و انديشه‌هاي من </a:t>
            </a:r>
            <a:r>
              <a:rPr lang="ar-SA" altLang="en-US" sz="3600" dirty="0">
                <a:solidFill>
                  <a:srgbClr val="FF0000"/>
                </a:solidFill>
              </a:rPr>
              <a:t>احترام</a:t>
            </a:r>
            <a:r>
              <a:rPr lang="ar-SA" altLang="en-US" sz="3600" dirty="0"/>
              <a:t> مي‌گذارند.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1423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«تاب‌آور سازان فردي»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264289"/>
              </p:ext>
            </p:extLst>
          </p:nvPr>
        </p:nvGraphicFramePr>
        <p:xfrm>
          <a:off x="838200" y="1825622"/>
          <a:ext cx="11068050" cy="476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4025">
                  <a:extLst>
                    <a:ext uri="{9D8B030D-6E8A-4147-A177-3AD203B41FA5}">
                      <a16:colId xmlns:a16="http://schemas.microsoft.com/office/drawing/2014/main" val="3098869617"/>
                    </a:ext>
                  </a:extLst>
                </a:gridCol>
                <a:gridCol w="5534025">
                  <a:extLst>
                    <a:ext uri="{9D8B030D-6E8A-4147-A177-3AD203B41FA5}">
                      <a16:colId xmlns:a16="http://schemas.microsoft.com/office/drawing/2014/main" val="3172420756"/>
                    </a:ext>
                  </a:extLst>
                </a:gridCol>
              </a:tblGrid>
              <a:tr h="953136">
                <a:tc>
                  <a:txBody>
                    <a:bodyPr/>
                    <a:lstStyle/>
                    <a:p>
                      <a:pPr algn="r" rtl="1"/>
                      <a:r>
                        <a:rPr lang="fa-IR" sz="4000" dirty="0"/>
                        <a:t>نتیجه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4000" dirty="0"/>
                        <a:t>نیاز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396858"/>
                  </a:ext>
                </a:extLst>
              </a:tr>
              <a:tr h="953136"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شايستگي اجتماعي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عشق و احساس تعلق داشتن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07308"/>
                  </a:ext>
                </a:extLst>
              </a:tr>
              <a:tr h="953136"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مهارت حل مسئله و برنامه‌ريزي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تسلط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951753"/>
                  </a:ext>
                </a:extLst>
              </a:tr>
              <a:tr h="953136"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خودگرداني و احساس هويت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قدرت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065994"/>
                  </a:ext>
                </a:extLst>
              </a:tr>
              <a:tr h="953136"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هدفمندي و ارتباط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داشتن معنا در زندگی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23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481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3ـ فرصت‌سازي براي مشاركت معنامند</a:t>
            </a:r>
            <a:endParaRPr lang="en-US" alt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43095" y="1600200"/>
            <a:ext cx="11213959" cy="5257800"/>
          </a:xfrm>
        </p:spPr>
        <p:txBody>
          <a:bodyPr>
            <a:normAutofit/>
          </a:bodyPr>
          <a:lstStyle/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4000" b="1" dirty="0"/>
              <a:t>3ـ </a:t>
            </a:r>
            <a:r>
              <a:rPr lang="fa-IR" altLang="en-US" sz="4000" b="1" dirty="0"/>
              <a:t> خدمات </a:t>
            </a:r>
            <a:r>
              <a:rPr lang="ar-SA" altLang="en-US" sz="4000" b="1" dirty="0"/>
              <a:t>داوطلب</a:t>
            </a:r>
            <a:r>
              <a:rPr lang="fa-IR" altLang="en-US" sz="4000" b="1" dirty="0"/>
              <a:t>انه: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ar-SA" altLang="en-US" sz="4000" dirty="0"/>
              <a:t>داوطلبانه خدماتي را به ديگران ارائه مي‌كن</a:t>
            </a:r>
            <a:r>
              <a:rPr lang="fa-IR" altLang="en-US" sz="4000" dirty="0"/>
              <a:t>م</a:t>
            </a:r>
            <a:r>
              <a:rPr lang="ar-SA" altLang="en-US" sz="4000" dirty="0"/>
              <a:t> </a:t>
            </a:r>
            <a:endParaRPr lang="fa-IR" altLang="en-US" sz="4000" dirty="0"/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ar-SA" altLang="en-US" sz="4000" dirty="0"/>
              <a:t>در اجتماع، گروه هم‌كيش و يا محيط كار (مدرسه) به ديگران كمك مي‌كن</a:t>
            </a:r>
            <a:r>
              <a:rPr lang="fa-IR" altLang="en-US" sz="4000" dirty="0"/>
              <a:t>م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ar-SA" altLang="en-US" sz="4000" dirty="0"/>
              <a:t>باني فعاليتي مفيد هست</a:t>
            </a:r>
            <a:r>
              <a:rPr lang="fa-IR" altLang="en-US" sz="4000" dirty="0"/>
              <a:t>م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08893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altLang="en-US" b="1" dirty="0"/>
              <a:t>دل‌بستگي‌هاي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altLang="en-US" b="1" dirty="0"/>
              <a:t>هرچه دلبستگی </a:t>
            </a:r>
            <a:r>
              <a:rPr lang="ar-SA" altLang="en-US" b="1" dirty="0"/>
              <a:t>مثبت</a:t>
            </a:r>
            <a:r>
              <a:rPr lang="fa-IR" altLang="en-US" b="1" dirty="0"/>
              <a:t> بیشتر باشد که شامل:</a:t>
            </a:r>
            <a:endParaRPr lang="fa-IR" dirty="0"/>
          </a:p>
          <a:p>
            <a:pPr algn="r" rtl="1"/>
            <a:r>
              <a:rPr lang="fa-IR" dirty="0"/>
              <a:t>احساس تعلق</a:t>
            </a:r>
          </a:p>
          <a:p>
            <a:pPr algn="r" rtl="1"/>
            <a:r>
              <a:rPr lang="fa-IR" dirty="0"/>
              <a:t>صمیمت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741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4ـ دل‌بستگي‌هاي مثبت</a:t>
            </a:r>
            <a:endParaRPr lang="en-US" alt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-133350" y="1600200"/>
            <a:ext cx="12325350" cy="5257800"/>
          </a:xfrm>
        </p:spPr>
        <p:txBody>
          <a:bodyPr/>
          <a:lstStyle/>
          <a:p>
            <a:pPr algn="r" rtl="1" eaLnBrk="1" hangingPunct="1">
              <a:buFont typeface="Arial" panose="020B0604020202020204" pitchFamily="34" charset="0"/>
              <a:buNone/>
            </a:pPr>
            <a:r>
              <a:rPr lang="fa-IR" altLang="en-US" sz="3600" b="1" dirty="0"/>
              <a:t>مشارکت در :</a:t>
            </a:r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fa-IR" altLang="en-US" sz="3600" b="1" dirty="0"/>
              <a:t>فعالیت:</a:t>
            </a:r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3600" dirty="0"/>
              <a:t>مشاركت در يك (يا چند) فعاليت يا سرگرمي پس از كار</a:t>
            </a:r>
            <a:endParaRPr lang="en-US" altLang="en-US" sz="3600" dirty="0"/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fa-IR" altLang="en-US" sz="3600" b="1" dirty="0"/>
              <a:t>گروه:</a:t>
            </a:r>
          </a:p>
          <a:p>
            <a:pPr algn="r" rtl="1">
              <a:buNone/>
            </a:pPr>
            <a:r>
              <a:rPr lang="fa-IR" altLang="en-US" sz="3600" dirty="0"/>
              <a:t>مشارکت </a:t>
            </a:r>
            <a:r>
              <a:rPr lang="ar-SA" altLang="en-US" sz="3600" dirty="0"/>
              <a:t>در يك (يا چند) گروهفارغ از موضوع كار يا تحصيل مانند </a:t>
            </a:r>
            <a:r>
              <a:rPr lang="fa-IR" altLang="en-US" sz="3600" dirty="0"/>
              <a:t>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باشگاه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 گروه مذهبي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تيم ورزشي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40905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4ـ دل‌بستگي‌هاي مثبت</a:t>
            </a:r>
            <a:endParaRPr lang="en-US" alt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-133350" y="1600200"/>
            <a:ext cx="12325350" cy="5257800"/>
          </a:xfrm>
        </p:spPr>
        <p:txBody>
          <a:bodyPr/>
          <a:lstStyle/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3600" b="1" dirty="0"/>
              <a:t>احساس صميمي</a:t>
            </a:r>
            <a:r>
              <a:rPr lang="fa-IR" altLang="en-US" sz="3600" b="1" dirty="0"/>
              <a:t>ت:</a:t>
            </a:r>
          </a:p>
          <a:p>
            <a:pPr algn="r" rtl="1" eaLnBrk="1" hangingPunct="1">
              <a:buFont typeface="Arial" panose="020B0604020202020204" pitchFamily="34" charset="0"/>
              <a:buNone/>
            </a:pPr>
            <a:r>
              <a:rPr lang="ar-SA" altLang="en-US" sz="3600" dirty="0"/>
              <a:t>احساس مي‌كنم كه با اكثر همكارانم (محيط كار يا تحصيل) صميمي هستم</a:t>
            </a:r>
            <a:r>
              <a:rPr lang="ar-SA" altLang="en-US" dirty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832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altLang="en-US" b="1" dirty="0"/>
              <a:t>مرزبندي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altLang="en-US" sz="3600" b="1" dirty="0"/>
              <a:t>در اینجا بحث تعارفات و هم وابستگی مطرح است( سطح دخالت و سطح حمایت)</a:t>
            </a:r>
          </a:p>
          <a:p>
            <a:pPr algn="r" rtl="1"/>
            <a:r>
              <a:rPr lang="ar-SA" altLang="en-US" sz="3600" dirty="0"/>
              <a:t>شفاف</a:t>
            </a:r>
            <a:r>
              <a:rPr lang="fa-IR" altLang="en-US" sz="3600" dirty="0"/>
              <a:t>یت</a:t>
            </a:r>
          </a:p>
          <a:p>
            <a:pPr algn="r" rtl="1"/>
            <a:r>
              <a:rPr lang="ar-SA" altLang="en-US" sz="3600" dirty="0"/>
              <a:t>قانونمندي</a:t>
            </a:r>
            <a:endParaRPr lang="fa-IR" altLang="en-US" sz="3600" dirty="0"/>
          </a:p>
          <a:p>
            <a:pPr algn="r" rtl="1"/>
            <a:r>
              <a:rPr lang="ar-SA" altLang="en-US" sz="3600" dirty="0"/>
              <a:t>اميدواري</a:t>
            </a:r>
            <a:endParaRPr lang="fa-IR" altLang="en-US" sz="3600" dirty="0"/>
          </a:p>
          <a:p>
            <a:pPr algn="r" rtl="1"/>
            <a:r>
              <a:rPr lang="ar-SA" altLang="en-US" sz="3600" dirty="0"/>
              <a:t>سازگار</a:t>
            </a:r>
            <a:r>
              <a:rPr lang="fa-IR" altLang="en-US" sz="3600" dirty="0"/>
              <a:t>ی</a:t>
            </a:r>
          </a:p>
          <a:p>
            <a:pPr algn="r" rtl="1"/>
            <a:r>
              <a:rPr lang="ar-SA" altLang="en-US" sz="3600" dirty="0"/>
              <a:t>سلامت‌بخش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194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5ـ مرزبندي شفاف و سازگار</a:t>
            </a:r>
            <a:endParaRPr lang="en-US" alt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0581" y="1527349"/>
            <a:ext cx="11897248" cy="5330651"/>
          </a:xfrm>
        </p:spPr>
        <p:txBody>
          <a:bodyPr/>
          <a:lstStyle/>
          <a:p>
            <a:pPr algn="r" rtl="1">
              <a:buNone/>
            </a:pPr>
            <a:r>
              <a:rPr lang="ar-SA" altLang="en-US" sz="3600" b="1" dirty="0"/>
              <a:t>من، مرزبندي </a:t>
            </a:r>
            <a:r>
              <a:rPr lang="ar-SA" altLang="en-US" sz="3600" b="1" dirty="0">
                <a:solidFill>
                  <a:srgbClr val="FF0000"/>
                </a:solidFill>
              </a:rPr>
              <a:t>سلامت‌بخشي</a:t>
            </a:r>
            <a:r>
              <a:rPr lang="ar-SA" altLang="en-US" sz="3600" b="1" dirty="0"/>
              <a:t> را براي </a:t>
            </a:r>
            <a:r>
              <a:rPr lang="ar-SA" altLang="en-US" sz="3600" b="1" u="sng" dirty="0">
                <a:solidFill>
                  <a:srgbClr val="00B050"/>
                </a:solidFill>
              </a:rPr>
              <a:t>خودم</a:t>
            </a:r>
            <a:r>
              <a:rPr lang="ar-SA" altLang="en-US" sz="3600" b="1" dirty="0"/>
              <a:t>، تعريف كرده‌ام، </a:t>
            </a:r>
            <a:r>
              <a:rPr lang="fa-IR" altLang="en-US" sz="3600" b="1" dirty="0"/>
              <a:t>شامل:</a:t>
            </a:r>
          </a:p>
          <a:p>
            <a:pPr marL="457200" indent="-457200" algn="r" rtl="1" eaLnBrk="1" hangingPunct="1">
              <a:buFont typeface="+mj-lt"/>
              <a:buAutoNum type="arabicPeriod"/>
            </a:pPr>
            <a:r>
              <a:rPr lang="ar-SA" altLang="en-US" sz="3600" dirty="0"/>
              <a:t>سرپاي خودم بايستم </a:t>
            </a:r>
            <a:endParaRPr lang="fa-IR" altLang="en-US" sz="3600" dirty="0"/>
          </a:p>
          <a:p>
            <a:pPr marL="457200" indent="-457200" algn="r" rtl="1" eaLnBrk="1" hangingPunct="1">
              <a:buFont typeface="+mj-lt"/>
              <a:buAutoNum type="arabicPeriod"/>
            </a:pPr>
            <a:r>
              <a:rPr lang="ar-SA" altLang="en-US" sz="3600" dirty="0"/>
              <a:t> تسليم نشوم</a:t>
            </a:r>
            <a:endParaRPr lang="fa-IR" altLang="en-US" sz="3600" dirty="0"/>
          </a:p>
          <a:p>
            <a:pPr marL="457200" indent="-457200" algn="r" rtl="1" eaLnBrk="1" hangingPunct="1">
              <a:buFont typeface="+mj-lt"/>
              <a:buAutoNum type="arabicPeriod"/>
            </a:pPr>
            <a:r>
              <a:rPr lang="fa-IR" altLang="en-US" sz="3600" dirty="0"/>
              <a:t>طوری با دیگران برخورد کنم </a:t>
            </a:r>
            <a:r>
              <a:rPr lang="ar-SA" altLang="en-US" sz="3600" dirty="0"/>
              <a:t>كه ديگران از من سوءاستفاده نكنند</a:t>
            </a:r>
            <a:endParaRPr lang="fa-IR" altLang="en-US" sz="3600" dirty="0"/>
          </a:p>
          <a:p>
            <a:pPr marL="457200" indent="-457200" algn="r" rtl="1" eaLnBrk="1" hangingPunct="1">
              <a:buFont typeface="+mj-lt"/>
              <a:buAutoNum type="arabicPeriod"/>
            </a:pPr>
            <a:r>
              <a:rPr lang="ar-SA" altLang="en-US" sz="3600" dirty="0"/>
              <a:t> هر وقت لازم باشد بگويم: «نه!»</a:t>
            </a:r>
            <a:endParaRPr lang="en-US" altLang="en-US" sz="3600" dirty="0"/>
          </a:p>
          <a:p>
            <a:pPr algn="r" rtl="1"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40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5ـ مرزبندي شفاف و سازگار</a:t>
            </a:r>
            <a:endParaRPr lang="en-US" alt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0581" y="1527349"/>
            <a:ext cx="11897248" cy="5330651"/>
          </a:xfrm>
        </p:spPr>
        <p:txBody>
          <a:bodyPr/>
          <a:lstStyle/>
          <a:p>
            <a:pPr algn="r" rtl="1">
              <a:buNone/>
            </a:pPr>
            <a:r>
              <a:rPr lang="ar-SA" altLang="en-US" sz="3600" dirty="0"/>
              <a:t>مرزبندي </a:t>
            </a:r>
            <a:r>
              <a:rPr lang="ar-SA" altLang="en-US" sz="3600" b="1" dirty="0">
                <a:solidFill>
                  <a:srgbClr val="00B050"/>
                </a:solidFill>
              </a:rPr>
              <a:t>شفاف و سازگارانه‌اي </a:t>
            </a:r>
            <a:r>
              <a:rPr lang="ar-SA" altLang="en-US" sz="3600" dirty="0"/>
              <a:t>با</a:t>
            </a:r>
            <a:r>
              <a:rPr lang="ar-SA" altLang="en-US" sz="3600" dirty="0">
                <a:solidFill>
                  <a:srgbClr val="FF0000"/>
                </a:solidFill>
              </a:rPr>
              <a:t> </a:t>
            </a:r>
            <a:r>
              <a:rPr lang="ar-SA" altLang="en-US" sz="3600" b="1" dirty="0">
                <a:solidFill>
                  <a:srgbClr val="FF0000"/>
                </a:solidFill>
              </a:rPr>
              <a:t>دوستان و اعضاي خانواده‌ام</a:t>
            </a:r>
            <a:r>
              <a:rPr lang="fa-IR" altLang="en-US" sz="3600" dirty="0"/>
              <a:t>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احترام متقابل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 خودگرداني 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 </a:t>
            </a:r>
            <a:r>
              <a:rPr lang="fa-IR" altLang="en-US" sz="3600" dirty="0"/>
              <a:t>دادن و</a:t>
            </a:r>
            <a:r>
              <a:rPr lang="ar-SA" altLang="en-US" sz="3600" dirty="0"/>
              <a:t>دريافت</a:t>
            </a:r>
            <a:r>
              <a:rPr lang="fa-IR" altLang="en-US" sz="3600" dirty="0"/>
              <a:t> متعادل و تعریف شده</a:t>
            </a:r>
            <a:r>
              <a:rPr lang="ar-SA" altLang="en-US" sz="3600" dirty="0"/>
              <a:t> در تعاملات با آنها</a:t>
            </a:r>
            <a:endParaRPr lang="en-US" altLang="en-US" sz="3600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191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5ـ مرزبندي شفاف و سازگار</a:t>
            </a:r>
            <a:endParaRPr lang="en-US" alt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0581" y="1527349"/>
            <a:ext cx="11897248" cy="5330651"/>
          </a:xfrm>
        </p:spPr>
        <p:txBody>
          <a:bodyPr/>
          <a:lstStyle/>
          <a:p>
            <a:pPr algn="r" rtl="1">
              <a:buNone/>
            </a:pPr>
            <a:r>
              <a:rPr lang="fa-IR" altLang="en-US" sz="3600" b="1" dirty="0">
                <a:solidFill>
                  <a:srgbClr val="00B050"/>
                </a:solidFill>
              </a:rPr>
              <a:t>تجربه</a:t>
            </a:r>
            <a:r>
              <a:rPr lang="fa-IR" altLang="en-US" sz="3600" b="1" dirty="0"/>
              <a:t> </a:t>
            </a:r>
            <a:r>
              <a:rPr lang="ar-SA" altLang="en-US" sz="3600" b="1" dirty="0"/>
              <a:t>مرزبندي شفاف و سازگارانه‌ در </a:t>
            </a:r>
            <a:r>
              <a:rPr lang="ar-SA" altLang="en-US" sz="3600" b="1" dirty="0">
                <a:solidFill>
                  <a:srgbClr val="FF0000"/>
                </a:solidFill>
              </a:rPr>
              <a:t>محل كار يا تحصيل</a:t>
            </a:r>
            <a:r>
              <a:rPr lang="fa-IR" altLang="en-US" sz="3600" b="1" dirty="0"/>
              <a:t>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b="1" dirty="0"/>
              <a:t> </a:t>
            </a:r>
            <a:r>
              <a:rPr lang="ar-SA" altLang="en-US" sz="3600" dirty="0"/>
              <a:t>قانونمندي 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 اميدواري </a:t>
            </a:r>
            <a:endParaRPr lang="fa-IR" altLang="en-US" sz="36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شفاف </a:t>
            </a:r>
            <a:r>
              <a:rPr lang="fa-IR" altLang="en-US" sz="3600" dirty="0"/>
              <a:t>بودن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altLang="en-US" sz="3600" dirty="0"/>
              <a:t>سازگار</a:t>
            </a:r>
            <a:r>
              <a:rPr lang="fa-IR" altLang="en-US" sz="3600" dirty="0"/>
              <a:t>ی</a:t>
            </a:r>
            <a:endParaRPr lang="en-US" altLang="en-US" sz="3600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51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altLang="en-US" b="1" dirty="0"/>
              <a:t>مهارت زندگي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081" cy="4351338"/>
          </a:xfrm>
        </p:spPr>
        <p:txBody>
          <a:bodyPr/>
          <a:lstStyle/>
          <a:p>
            <a:pPr algn="r" rtl="1"/>
            <a:r>
              <a:rPr lang="fa-IR" dirty="0"/>
              <a:t>یعنی توانایی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هدف گذاری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برنامه ریزی برای رسیدن به هدف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بلد بودن راهکارهای رسیدن به هدف شامل: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/>
              <a:t> مهارت ارتباطی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/>
              <a:t>انعطاف</a:t>
            </a:r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5506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6ـ مهارت زندگي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600200"/>
            <a:ext cx="11535508" cy="5029200"/>
          </a:xfrm>
        </p:spPr>
        <p:txBody>
          <a:bodyPr rtlCol="0">
            <a:normAutofit/>
          </a:bodyPr>
          <a:lstStyle/>
          <a:p>
            <a:pPr algn="r" rtl="1">
              <a:buNone/>
              <a:defRPr/>
            </a:pPr>
            <a:r>
              <a:rPr lang="fa-IR" sz="3200" b="1" dirty="0"/>
              <a:t>ارتباط:</a:t>
            </a:r>
          </a:p>
          <a:p>
            <a:pPr marL="514350" indent="-514350" algn="r" rtl="1">
              <a:buFont typeface="Wingdings" pitchFamily="2" charset="2"/>
              <a:buChar char="v"/>
              <a:defRPr/>
            </a:pPr>
            <a:r>
              <a:rPr lang="ar-SA" sz="3200" dirty="0"/>
              <a:t> خوب بشنوم</a:t>
            </a:r>
            <a:endParaRPr lang="fa-IR" sz="3200" dirty="0"/>
          </a:p>
          <a:p>
            <a:pPr marL="514350" indent="-514350" algn="r" rtl="1">
              <a:buFont typeface="Wingdings" pitchFamily="2" charset="2"/>
              <a:buChar char="v"/>
              <a:defRPr/>
            </a:pPr>
            <a:r>
              <a:rPr lang="ar-SA" sz="3200" dirty="0"/>
              <a:t> در ارتباط با ديگران د</a:t>
            </a:r>
            <a:r>
              <a:rPr lang="fa-IR" sz="3200" dirty="0"/>
              <a:t>ر</a:t>
            </a:r>
            <a:r>
              <a:rPr lang="ar-SA" sz="3200" dirty="0"/>
              <a:t>ستكار باش</a:t>
            </a:r>
            <a:r>
              <a:rPr lang="fa-IR" sz="3200" dirty="0"/>
              <a:t>د</a:t>
            </a:r>
          </a:p>
          <a:p>
            <a:pPr marL="514350" indent="-514350" algn="r" rtl="1">
              <a:buFont typeface="Wingdings" pitchFamily="2" charset="2"/>
              <a:buChar char="v"/>
              <a:defRPr/>
            </a:pPr>
            <a:r>
              <a:rPr lang="ar-SA" sz="3200" dirty="0"/>
              <a:t>بطور سالمي از مهارت‌هاي حل تعارض استفاده كن</a:t>
            </a:r>
            <a:r>
              <a:rPr lang="fa-IR" sz="3200" dirty="0"/>
              <a:t>د</a:t>
            </a:r>
            <a:r>
              <a:rPr lang="ar-SA" sz="3200" dirty="0"/>
              <a:t>.</a:t>
            </a:r>
            <a:endParaRPr lang="en-US" sz="3200" dirty="0"/>
          </a:p>
          <a:p>
            <a:pPr algn="r" rt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8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/>
              <a:t>عوامل محافظت كننده در سطح فردي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fa-IR" sz="4400" dirty="0"/>
              <a:t>خلق و خوي مثبت</a:t>
            </a:r>
            <a:endParaRPr lang="en-US" sz="4400" dirty="0"/>
          </a:p>
          <a:p>
            <a:pPr lvl="0" algn="r" rtl="1"/>
            <a:r>
              <a:rPr lang="fa-IR" sz="4400" dirty="0"/>
              <a:t>مهارتهاي خودياري و خود كار آمدي</a:t>
            </a:r>
            <a:endParaRPr lang="en-US" sz="4400" dirty="0"/>
          </a:p>
          <a:p>
            <a:pPr lvl="0" algn="r" rtl="1"/>
            <a:r>
              <a:rPr lang="fa-IR" sz="4400" dirty="0"/>
              <a:t>مهارتهاي حل مسئله</a:t>
            </a:r>
            <a:endParaRPr lang="en-US" sz="4400" dirty="0"/>
          </a:p>
          <a:p>
            <a:pPr lvl="0" algn="r" rtl="1"/>
            <a:r>
              <a:rPr lang="fa-IR" sz="4400" dirty="0"/>
              <a:t>نگاه رو به پيشرفت</a:t>
            </a:r>
            <a:endParaRPr lang="en-US" sz="4400" dirty="0"/>
          </a:p>
          <a:p>
            <a:pPr lvl="0" algn="r" rtl="1"/>
            <a:r>
              <a:rPr lang="fa-IR" sz="4400" dirty="0"/>
              <a:t>عاقبت انديشي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424380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6ـ مهارت زندگي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600200"/>
            <a:ext cx="11535508" cy="5029200"/>
          </a:xfrm>
        </p:spPr>
        <p:txBody>
          <a:bodyPr rtlCol="0">
            <a:normAutofit/>
          </a:bodyPr>
          <a:lstStyle/>
          <a:p>
            <a:pPr algn="r" rtl="1">
              <a:buFont typeface="Wingdings" panose="05000000000000000000" pitchFamily="2" charset="2"/>
              <a:buChar char="ü"/>
              <a:defRPr/>
            </a:pPr>
            <a:r>
              <a:rPr lang="ar-SA" sz="3200" dirty="0"/>
              <a:t>آموزش لازم را براي حرفه‌ام</a:t>
            </a:r>
            <a:r>
              <a:rPr lang="fa-IR" sz="3200" dirty="0"/>
              <a:t> دیده ام</a:t>
            </a:r>
            <a:r>
              <a:rPr lang="ar-SA" sz="3200" dirty="0"/>
              <a:t>.</a:t>
            </a:r>
            <a:endParaRPr lang="en-US" sz="3200" dirty="0"/>
          </a:p>
          <a:p>
            <a:pPr algn="r" rtl="1">
              <a:buFont typeface="Wingdings" panose="05000000000000000000" pitchFamily="2" charset="2"/>
              <a:buChar char="ü"/>
              <a:defRPr/>
            </a:pPr>
            <a:r>
              <a:rPr lang="ar-SA" sz="3200" dirty="0"/>
              <a:t>مهارت لازم را براي حرفه‌ام دارم.</a:t>
            </a:r>
            <a:endParaRPr lang="fa-IR" sz="3200" dirty="0"/>
          </a:p>
          <a:p>
            <a:pPr algn="r" rtl="1">
              <a:buFont typeface="Wingdings" panose="05000000000000000000" pitchFamily="2" charset="2"/>
              <a:buChar char="ü"/>
              <a:defRPr/>
            </a:pPr>
            <a:r>
              <a:rPr lang="fa-IR" sz="3200" dirty="0"/>
              <a:t>می دانم مهارت لازم را از کجا و چگونه کسب کنم</a:t>
            </a:r>
            <a:endParaRPr lang="en-US" sz="3200" dirty="0"/>
          </a:p>
          <a:p>
            <a:pPr algn="r" rt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altLang="en-US" b="1" dirty="0"/>
              <a:t>6ـ مهارت زندگي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600200"/>
            <a:ext cx="11535508" cy="5029200"/>
          </a:xfrm>
        </p:spPr>
        <p:txBody>
          <a:bodyPr rtlCol="0">
            <a:normAutofit/>
          </a:bodyPr>
          <a:lstStyle/>
          <a:p>
            <a:pPr algn="r" rtl="1">
              <a:buNone/>
              <a:defRPr/>
            </a:pPr>
            <a:r>
              <a:rPr lang="fa-IR" sz="3600" b="1" dirty="0"/>
              <a:t>رسیدن به هدف:</a:t>
            </a:r>
          </a:p>
          <a:p>
            <a:pPr algn="r" rtl="1">
              <a:buFont typeface="Wingdings" pitchFamily="2" charset="2"/>
              <a:buChar char="v"/>
              <a:defRPr/>
            </a:pPr>
            <a:r>
              <a:rPr lang="ar-SA" sz="3600" dirty="0"/>
              <a:t>چگونه هدف‌گذاري كنم </a:t>
            </a:r>
            <a:endParaRPr lang="fa-IR" sz="3600" dirty="0"/>
          </a:p>
          <a:p>
            <a:pPr algn="r" rtl="1">
              <a:buFont typeface="Wingdings" pitchFamily="2" charset="2"/>
              <a:buChar char="v"/>
              <a:defRPr/>
            </a:pPr>
            <a:r>
              <a:rPr lang="ar-SA" sz="3600" dirty="0"/>
              <a:t> با چه راهكاري به آن برسم</a:t>
            </a:r>
            <a:r>
              <a:rPr lang="fa-IR" sz="3600" dirty="0"/>
              <a:t>:</a:t>
            </a:r>
          </a:p>
          <a:p>
            <a:pPr marL="742950" indent="-742950" algn="r" rtl="1">
              <a:buFont typeface="+mj-lt"/>
              <a:buAutoNum type="arabicPeriod"/>
              <a:defRPr/>
            </a:pPr>
            <a:r>
              <a:rPr lang="fa-IR" sz="3600" dirty="0"/>
              <a:t>انعطاف</a:t>
            </a:r>
          </a:p>
          <a:p>
            <a:pPr marL="742950" indent="-742950" algn="r" rtl="1">
              <a:buFont typeface="+mj-lt"/>
              <a:buAutoNum type="arabicPeriod"/>
              <a:defRPr/>
            </a:pPr>
            <a:r>
              <a:rPr lang="fa-IR" sz="3600" dirty="0"/>
              <a:t>جایگزینی</a:t>
            </a:r>
            <a:endParaRPr lang="en-US" sz="3600" dirty="0"/>
          </a:p>
          <a:p>
            <a:pPr algn="r" rt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4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b="1" dirty="0"/>
              <a:t>چگونه می توان برای افزایش تاب آوری خود اقدام کرد؟</a:t>
            </a:r>
            <a:br>
              <a:rPr lang="fa-IR" b="1" dirty="0"/>
            </a:br>
            <a:r>
              <a:rPr lang="fa-IR" dirty="0"/>
              <a:t>تقویت وبازسازی </a:t>
            </a:r>
            <a:r>
              <a:rPr lang="fa-IR" u="sng" dirty="0"/>
              <a:t>فاکتور های </a:t>
            </a:r>
            <a:r>
              <a:rPr lang="ar-SA" u="sng" dirty="0"/>
              <a:t>تاب‌آور ساز فردي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تمرین</a:t>
            </a:r>
            <a:r>
              <a:rPr lang="en-US" dirty="0"/>
              <a:t>3</a:t>
            </a:r>
            <a:r>
              <a:rPr lang="ar-SA" dirty="0"/>
              <a:t> </a:t>
            </a:r>
            <a:endParaRPr lang="en-US" dirty="0"/>
          </a:p>
          <a:p>
            <a:pPr algn="r" rtl="1"/>
            <a:r>
              <a:rPr lang="ar-SA" dirty="0"/>
              <a:t>بيانديشيد كه چگونه از اين تاب‌آور سازان مي‌توانيد به بهترين وجه براي حل مشكلات، بحران‌ها يا تنش‌هاي فعلي‌تان استفاده كنيد.</a:t>
            </a:r>
            <a:endParaRPr lang="en-US" b="1" dirty="0"/>
          </a:p>
          <a:p>
            <a:pPr algn="r" rtl="1"/>
            <a:r>
              <a:rPr lang="ar-SA" b="1" dirty="0"/>
              <a:t>چگونه می توانید آن ها را تقویت کنید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682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/>
              <a:t>مثال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489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تجزیه وتحلیل اتفاقات و تاب اوری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تشخیص صحیح علل مشکلات </a:t>
            </a:r>
          </a:p>
          <a:p>
            <a:pPr algn="r" rtl="1"/>
            <a:r>
              <a:rPr lang="fa-IR" dirty="0"/>
              <a:t>تکرار کمتر رفتار ها و تصمیم های اشتباه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9930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تجزیه وتحلیل اتفاقات و تاب اوری- سبک توضیحی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سبک توضیح اتفاقات: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شخصی:من-نه من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ثبات:همیشه-نه همیشه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فراگیری:همه چیز- نه همه چیز</a:t>
            </a:r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8226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تجزیه وتحلیل اتفاقات و تاب اوری- سبک توضیحی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سبک توضیح اتفاقات: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من –همیشه -همه چیز: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dirty="0"/>
          </a:p>
          <a:p>
            <a:pPr marL="514350" indent="-514350" algn="r" rtl="1">
              <a:buFont typeface="+mj-lt"/>
              <a:buAutoNum type="arabicPeriod"/>
            </a:pPr>
            <a:endParaRPr lang="fa-IR" dirty="0"/>
          </a:p>
          <a:p>
            <a:pPr marL="514350" indent="-514350" algn="r" rtl="1">
              <a:buFont typeface="+mj-lt"/>
              <a:buAutoNum type="arabicPeriod"/>
            </a:pPr>
            <a:endParaRPr lang="fa-IR" dirty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نه من -نه همیشه - نه همه چیز: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dirty="0"/>
          </a:p>
          <a:p>
            <a:pPr marL="514350" indent="-514350" algn="r" rtl="1">
              <a:buFont typeface="+mj-lt"/>
              <a:buAutoNum type="arabicPeriod"/>
            </a:pPr>
            <a:endParaRPr lang="fa-IR" dirty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32000" y="3128569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9565062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5083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52162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همه چیز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همیشه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من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1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45272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194232" y="5080272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9565062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5083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52162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نه همه چیز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نه همیشه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/>
                        <a:t>نه من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1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452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1979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0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/>
              <a:t>ويژگي‌هاي افراد تاب‌آور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9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b="1" dirty="0">
                <a:solidFill>
                  <a:srgbClr val="FF0000"/>
                </a:solidFill>
              </a:rPr>
              <a:t>توانش </a:t>
            </a:r>
            <a:r>
              <a:rPr lang="fa-IR" altLang="en-US" b="1" dirty="0">
                <a:solidFill>
                  <a:srgbClr val="FF0000"/>
                </a:solidFill>
              </a:rPr>
              <a:t>و </a:t>
            </a:r>
            <a:r>
              <a:rPr lang="ar-SA" b="1" dirty="0">
                <a:solidFill>
                  <a:srgbClr val="FF0000"/>
                </a:solidFill>
              </a:rPr>
              <a:t>شايستگي اجتماعي</a:t>
            </a:r>
            <a:r>
              <a:rPr lang="fa-IR" altLang="en-US" dirty="0"/>
              <a:t>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تفاهم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انعطاف‌پذيري فرهنگي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همدلي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مهرباني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دلسوزي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مهارت‌هاي ارتباطي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مهارت‌هاي اجتماعي</a:t>
            </a:r>
            <a:endParaRPr 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پاسخگو بودن</a:t>
            </a:r>
            <a:r>
              <a:rPr lang="ar-SA" altLang="en-US" dirty="0"/>
              <a:t> 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شوخ‌طبعي</a:t>
            </a:r>
            <a:endParaRPr lang="fa-IR" altLang="en-US" dirty="0"/>
          </a:p>
          <a:p>
            <a:pPr marL="0" indent="0" algn="r" rtl="1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2123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>
                <a:solidFill>
                  <a:srgbClr val="FF0000"/>
                </a:solidFill>
              </a:rPr>
              <a:t>مهارت‌هاي حل مسئله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74" y="1386672"/>
            <a:ext cx="11605846" cy="5124659"/>
          </a:xfrm>
        </p:spPr>
        <p:txBody>
          <a:bodyPr>
            <a:normAutofit/>
          </a:bodyPr>
          <a:lstStyle/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برنامه‌ريزي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ياري‌جويي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تفكر انتقادي 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تفكر خلاق</a:t>
            </a:r>
            <a:endParaRPr lang="fa-IR" alt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انعطاف‌پذيري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 تخيـّل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 سرشاري از منابع / ابتكار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67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altLang="en-US" b="1" dirty="0">
                <a:solidFill>
                  <a:srgbClr val="FF0000"/>
                </a:solidFill>
              </a:rPr>
              <a:t>خودگرداني</a:t>
            </a:r>
            <a:r>
              <a:rPr lang="fa-IR" altLang="en-US" dirty="0"/>
              <a:t>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387" y="1286188"/>
            <a:ext cx="11997732" cy="5571811"/>
          </a:xfrm>
        </p:spPr>
        <p:txBody>
          <a:bodyPr>
            <a:normAutofit lnSpcReduction="10000"/>
          </a:bodyPr>
          <a:lstStyle/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احساس هويت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خودكارآمدي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خودآگاهي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خودانضباطي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ارزشمندي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كنترل بر محيط (احساس تسلط)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تسلط بر وظايف 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dirty="0"/>
              <a:t>پايداري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كناره‌گيري سازگارانه از مفاهيم 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كناره‌گيري سازگارانه از شرايط منفي</a:t>
            </a:r>
            <a:endParaRPr lang="fa-IR" alt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توانايي مستقل شدن</a:t>
            </a:r>
            <a:endParaRPr lang="en-US" dirty="0"/>
          </a:p>
          <a:p>
            <a:pPr marL="385763" indent="-385763" algn="r" rtl="1">
              <a:buFont typeface="+mj-lt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36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آينده‌جويي</a:t>
            </a:r>
            <a:r>
              <a:rPr lang="fa-IR" b="1" dirty="0">
                <a:solidFill>
                  <a:srgbClr val="FF0000"/>
                </a:solidFill>
              </a:rPr>
              <a:t>:</a:t>
            </a:r>
            <a:br>
              <a:rPr lang="fa-IR" b="1" dirty="0">
                <a:solidFill>
                  <a:srgbClr val="FF0000"/>
                </a:solidFill>
              </a:rPr>
            </a:br>
            <a:r>
              <a:rPr lang="ar-SA" altLang="en-US" b="1" dirty="0"/>
              <a:t>احساس هدفمندي و باور به آينده‌اي روشن</a:t>
            </a:r>
            <a:endParaRPr 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90688"/>
            <a:ext cx="12118312" cy="5167312"/>
          </a:xfrm>
        </p:spPr>
        <p:txBody>
          <a:bodyPr>
            <a:normAutofit fontScale="92500" lnSpcReduction="2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جهت‌گيري هدف‌مندانه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altLang="en-US" dirty="0"/>
              <a:t> </a:t>
            </a:r>
            <a:r>
              <a:rPr lang="ar-SA" dirty="0"/>
              <a:t>آرمان‌هاي </a:t>
            </a:r>
            <a:r>
              <a:rPr lang="fa-IR" dirty="0"/>
              <a:t>شغلی و</a:t>
            </a:r>
            <a:r>
              <a:rPr lang="ar-SA" dirty="0"/>
              <a:t>تحصيلي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اميدواري و خوش‌بيني</a:t>
            </a:r>
            <a:endParaRPr lang="fa-IR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 انتظارات سالم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پشتكار</a:t>
            </a:r>
            <a:endParaRPr lang="fa-IR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علايق خاص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آينده‌سازي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انگيزه‌مندي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dirty="0"/>
              <a:t>معنامندي</a:t>
            </a:r>
            <a:endParaRPr 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</a:t>
            </a:r>
            <a:r>
              <a:rPr lang="ar-SA" dirty="0"/>
              <a:t>معنويت / ايمان</a:t>
            </a:r>
            <a:endParaRPr 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اعتقاد ديني 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r>
              <a:rPr lang="ar-SA" altLang="en-US" dirty="0"/>
              <a:t> روابط معنوي</a:t>
            </a:r>
            <a:endParaRPr lang="fa-IR" altLang="en-US" dirty="0"/>
          </a:p>
          <a:p>
            <a:pPr marL="385763" indent="-385763" algn="r" rtl="1">
              <a:buFont typeface="+mj-lt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5655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1243</Words>
  <Application>Microsoft Office PowerPoint</Application>
  <PresentationFormat>Widescreen</PresentationFormat>
  <Paragraphs>262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Calibri Light</vt:lpstr>
      <vt:lpstr>Times New Roman</vt:lpstr>
      <vt:lpstr>Wingdings</vt:lpstr>
      <vt:lpstr>Office Theme</vt:lpstr>
      <vt:lpstr>«تاب‌آور سازان فردي» </vt:lpstr>
      <vt:lpstr>«تاب‌آور سازان فردي» </vt:lpstr>
      <vt:lpstr>«تاب‌آور سازان فردي» </vt:lpstr>
      <vt:lpstr>عوامل محافظت كننده در سطح فردي</vt:lpstr>
      <vt:lpstr>ويژگي‌هاي افراد تاب‌آور</vt:lpstr>
      <vt:lpstr>توانش و شايستگي اجتماعي:</vt:lpstr>
      <vt:lpstr>مهارت‌هاي حل مسئله</vt:lpstr>
      <vt:lpstr>خودگرداني:</vt:lpstr>
      <vt:lpstr>آينده‌جويي: احساس هدفمندي و باور به آينده‌اي روشن</vt:lpstr>
      <vt:lpstr>چگونه می توان برای افزایش تاب آوری خود اقدام کرد؟ </vt:lpstr>
      <vt:lpstr>چگونه می توان برای افزایش تاب آوری خود اقدام کرد؟ تقویت وبازسازی فاکتور های تاب‌آور ساز فردي</vt:lpstr>
      <vt:lpstr>تقویت وبازسازی فاکتور های تاب‌آور ساز فردي 1- شناخت آنچه که داریم:</vt:lpstr>
      <vt:lpstr>تقویت وبازسازی فاکتور های تاب‌آور ساز فردي 1- شناخت آنچه که داریم:</vt:lpstr>
      <vt:lpstr>تقویت وبازسازی فاکتور های تاب‌آور ساز فردي 1- شناخت آنچه که داریم:</vt:lpstr>
      <vt:lpstr>تقویت وبازسازی فاکتور های تاب‌آور ساز فردي 1- شناخت آنچه که داریم:</vt:lpstr>
      <vt:lpstr>تقویت وبازسازی فاکتور های تاب‌آور ساز فردي 1- شناخت آنچه که داریم:</vt:lpstr>
      <vt:lpstr>تقویت وبازسازی فاکتور های تاب‌آور ساز فردي 1- شناخت آنچه که داریم:</vt:lpstr>
      <vt:lpstr>تقویت وبازسازی فاکتور های تاب‌آور ساز فردي 1- شناخت آنچه که داریم:</vt:lpstr>
      <vt:lpstr>چگونه می توان برای افزایش تاب آوری خود اقدام کرد؟ تقویت وبازسازی فاکتور های تاب‌آور ساز فردي</vt:lpstr>
      <vt:lpstr>گسترش و تقویت </vt:lpstr>
      <vt:lpstr>دسترسی به مهرباني و حمايت</vt:lpstr>
      <vt:lpstr>1ـ دسترسی به مهرباني و حمايت</vt:lpstr>
      <vt:lpstr>1ـ دسترسی به مهرباني و حمايت</vt:lpstr>
      <vt:lpstr>1ـ دسترسی به مهرباني و حمايت</vt:lpstr>
      <vt:lpstr>افزايش اميدواري </vt:lpstr>
      <vt:lpstr>2ـ افزايش اميدواري طراحي و ارتباط سازي</vt:lpstr>
      <vt:lpstr>فرصت‌سازي براي مشاركت معنامند</vt:lpstr>
      <vt:lpstr>3ـ فرصت‌سازي براي مشاركت معنامند</vt:lpstr>
      <vt:lpstr>3ـ فرصت‌سازي براي مشاركت معنامند</vt:lpstr>
      <vt:lpstr>3ـ فرصت‌سازي براي مشاركت معنامند</vt:lpstr>
      <vt:lpstr>دل‌بستگي‌هاي</vt:lpstr>
      <vt:lpstr>4ـ دل‌بستگي‌هاي مثبت</vt:lpstr>
      <vt:lpstr>4ـ دل‌بستگي‌هاي مثبت</vt:lpstr>
      <vt:lpstr>مرزبندي</vt:lpstr>
      <vt:lpstr>5ـ مرزبندي شفاف و سازگار</vt:lpstr>
      <vt:lpstr>5ـ مرزبندي شفاف و سازگار</vt:lpstr>
      <vt:lpstr>5ـ مرزبندي شفاف و سازگار</vt:lpstr>
      <vt:lpstr>مهارت زندگي</vt:lpstr>
      <vt:lpstr>6ـ مهارت زندگي</vt:lpstr>
      <vt:lpstr>6ـ مهارت زندگي</vt:lpstr>
      <vt:lpstr>6ـ مهارت زندگي</vt:lpstr>
      <vt:lpstr>چگونه می توان برای افزایش تاب آوری خود اقدام کرد؟ تقویت وبازسازی فاکتور های تاب‌آور ساز فردي</vt:lpstr>
      <vt:lpstr>مثال</vt:lpstr>
      <vt:lpstr>تجزیه وتحلیل اتفاقات و تاب اوری</vt:lpstr>
      <vt:lpstr>تجزیه وتحلیل اتفاقات و تاب اوری- سبک توضیحی</vt:lpstr>
      <vt:lpstr>تجزیه وتحلیل اتفاقات و تاب اوری- سبک توضیحی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farnam</dc:creator>
  <cp:lastModifiedBy>Admin</cp:lastModifiedBy>
  <cp:revision>55</cp:revision>
  <dcterms:created xsi:type="dcterms:W3CDTF">2016-12-09T14:57:28Z</dcterms:created>
  <dcterms:modified xsi:type="dcterms:W3CDTF">2017-01-07T10:40:39Z</dcterms:modified>
</cp:coreProperties>
</file>